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DejaVu Serif Bold" panose="020B0604020202020204" charset="0"/>
      <p:regular r:id="rId30"/>
    </p:embeddedFont>
    <p:embeddedFont>
      <p:font typeface="Paytone One" panose="020B0604020202020204" charset="0"/>
      <p:regular r:id="rId31"/>
    </p:embeddedFont>
    <p:embeddedFont>
      <p:font typeface="Rokkitt" panose="020B0604020202020204" charset="0"/>
      <p:regular r:id="rId32"/>
    </p:embeddedFont>
    <p:embeddedFont>
      <p:font typeface="Rokkitt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184667" y="560666"/>
            <a:ext cx="5640619" cy="8697634"/>
            <a:chOff x="0" y="0"/>
            <a:chExt cx="873880" cy="1347491"/>
          </a:xfrm>
        </p:grpSpPr>
        <p:sp>
          <p:nvSpPr>
            <p:cNvPr id="4" name="Freeform 4"/>
            <p:cNvSpPr/>
            <p:nvPr/>
          </p:nvSpPr>
          <p:spPr>
            <a:xfrm>
              <a:off x="0" y="0"/>
              <a:ext cx="873880" cy="1347491"/>
            </a:xfrm>
            <a:custGeom>
              <a:avLst/>
              <a:gdLst/>
              <a:ahLst/>
              <a:cxnLst/>
              <a:rect l="l" t="t" r="r" b="b"/>
              <a:pathLst>
                <a:path w="873880" h="1347491">
                  <a:moveTo>
                    <a:pt x="0" y="0"/>
                  </a:moveTo>
                  <a:lnTo>
                    <a:pt x="873880" y="0"/>
                  </a:lnTo>
                  <a:lnTo>
                    <a:pt x="873880" y="1347491"/>
                  </a:lnTo>
                  <a:lnTo>
                    <a:pt x="0" y="1347491"/>
                  </a:lnTo>
                  <a:close/>
                </a:path>
              </a:pathLst>
            </a:custGeom>
            <a:blipFill>
              <a:blip r:embed="rId3"/>
              <a:stretch>
                <a:fillRect l="-1368" r="-1368"/>
              </a:stretch>
            </a:blipFill>
          </p:spPr>
          <p:txBody>
            <a:bodyPr/>
            <a:lstStyle/>
            <a:p>
              <a:endParaRPr lang="en-US"/>
            </a:p>
          </p:txBody>
        </p:sp>
      </p:grpSp>
      <p:sp>
        <p:nvSpPr>
          <p:cNvPr id="5" name="TextBox 5"/>
          <p:cNvSpPr txBox="1"/>
          <p:nvPr/>
        </p:nvSpPr>
        <p:spPr>
          <a:xfrm>
            <a:off x="5825287" y="3681053"/>
            <a:ext cx="11753850" cy="4451351"/>
          </a:xfrm>
          <a:prstGeom prst="rect">
            <a:avLst/>
          </a:prstGeom>
        </p:spPr>
        <p:txBody>
          <a:bodyPr lIns="0" tIns="0" rIns="0" bIns="0" rtlCol="0" anchor="t">
            <a:spAutoFit/>
          </a:bodyPr>
          <a:lstStyle/>
          <a:p>
            <a:pPr algn="ctr">
              <a:lnSpc>
                <a:spcPts val="11899"/>
              </a:lnSpc>
            </a:pPr>
            <a:r>
              <a:rPr lang="en-US" sz="8499">
                <a:solidFill>
                  <a:srgbClr val="000000"/>
                </a:solidFill>
                <a:latin typeface="Paytone One"/>
                <a:ea typeface="Paytone One"/>
                <a:cs typeface="Paytone One"/>
                <a:sym typeface="Paytone One"/>
              </a:rPr>
              <a:t>Dự báo thời tiết bằng các thuật toán học máy</a:t>
            </a:r>
          </a:p>
        </p:txBody>
      </p:sp>
      <p:sp>
        <p:nvSpPr>
          <p:cNvPr id="6" name="TextBox 6"/>
          <p:cNvSpPr txBox="1"/>
          <p:nvPr/>
        </p:nvSpPr>
        <p:spPr>
          <a:xfrm>
            <a:off x="6117585" y="1297268"/>
            <a:ext cx="11169253" cy="1450970"/>
          </a:xfrm>
          <a:prstGeom prst="rect">
            <a:avLst/>
          </a:prstGeom>
        </p:spPr>
        <p:txBody>
          <a:bodyPr lIns="0" tIns="0" rIns="0" bIns="0" rtlCol="0" anchor="t">
            <a:spAutoFit/>
          </a:bodyPr>
          <a:lstStyle/>
          <a:p>
            <a:pPr algn="ctr">
              <a:lnSpc>
                <a:spcPts val="11900"/>
              </a:lnSpc>
            </a:pPr>
            <a:r>
              <a:rPr lang="en-US" sz="8500">
                <a:solidFill>
                  <a:srgbClr val="000000"/>
                </a:solidFill>
                <a:latin typeface="Paytone One"/>
                <a:ea typeface="Paytone One"/>
                <a:cs typeface="Paytone One"/>
                <a:sym typeface="Paytone One"/>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318340"/>
            <a:ext cx="6024857" cy="6271328"/>
          </a:xfrm>
          <a:custGeom>
            <a:avLst/>
            <a:gdLst/>
            <a:ahLst/>
            <a:cxnLst/>
            <a:rect l="l" t="t" r="r" b="b"/>
            <a:pathLst>
              <a:path w="6024857" h="6271328">
                <a:moveTo>
                  <a:pt x="0" y="0"/>
                </a:moveTo>
                <a:lnTo>
                  <a:pt x="6024857" y="0"/>
                </a:lnTo>
                <a:lnTo>
                  <a:pt x="6024857" y="6271329"/>
                </a:lnTo>
                <a:lnTo>
                  <a:pt x="0" y="6271329"/>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981200" y="2880799"/>
            <a:ext cx="2011115"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858001" y="2880799"/>
            <a:ext cx="2787776"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-Đơn giản và dễ hiểu</a:t>
            </a:r>
          </a:p>
          <a:p>
            <a:pPr algn="l">
              <a:lnSpc>
                <a:spcPts val="4200"/>
              </a:lnSpc>
            </a:pPr>
            <a:r>
              <a:rPr lang="en-US" sz="3000">
                <a:solidFill>
                  <a:srgbClr val="000000"/>
                </a:solidFill>
                <a:latin typeface="Rokkitt"/>
                <a:ea typeface="Rokkitt"/>
                <a:cs typeface="Rokkitt"/>
                <a:sym typeface="Rokkitt"/>
              </a:rPr>
              <a:t>-Hiệu quả trên những dữ liệu tuyến tính phân tách</a:t>
            </a:r>
          </a:p>
          <a:p>
            <a:pPr algn="l">
              <a:lnSpc>
                <a:spcPts val="4200"/>
              </a:lnSpc>
            </a:pPr>
            <a:r>
              <a:rPr lang="en-US" sz="3000">
                <a:solidFill>
                  <a:srgbClr val="000000"/>
                </a:solidFill>
                <a:latin typeface="Rokkitt"/>
                <a:ea typeface="Rokkitt"/>
                <a:cs typeface="Rokkitt"/>
                <a:sym typeface="Rokkitt"/>
              </a:rPr>
              <a:t>-Tính toán nhanh chóng</a:t>
            </a:r>
          </a:p>
          <a:p>
            <a:pPr algn="l">
              <a:lnSpc>
                <a:spcPts val="4200"/>
              </a:lnSpc>
            </a:pPr>
            <a:r>
              <a:rPr lang="en-US" sz="3000">
                <a:solidFill>
                  <a:srgbClr val="000000"/>
                </a:solidFill>
                <a:latin typeface="Rokkitt"/>
                <a:ea typeface="Rokkitt"/>
                <a:cs typeface="Rokkitt"/>
                <a:sym typeface="Rokkitt"/>
              </a:rPr>
              <a:t>-Cơ sở cho các thuật toán nơ-ron phức tạp hơn</a:t>
            </a:r>
          </a:p>
        </p:txBody>
      </p:sp>
      <p:sp>
        <p:nvSpPr>
          <p:cNvPr id="18" name="TextBox 18"/>
          <p:cNvSpPr txBox="1"/>
          <p:nvPr/>
        </p:nvSpPr>
        <p:spPr>
          <a:xfrm>
            <a:off x="5838116" y="4023890"/>
            <a:ext cx="5011423" cy="37338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-Không xử lý tốt dữ liệu phi tuyến tính phân tách</a:t>
            </a:r>
          </a:p>
          <a:p>
            <a:pPr algn="l">
              <a:lnSpc>
                <a:spcPts val="4200"/>
              </a:lnSpc>
            </a:pPr>
            <a:r>
              <a:rPr lang="en-US" sz="3000">
                <a:solidFill>
                  <a:srgbClr val="000000"/>
                </a:solidFill>
                <a:latin typeface="Rokkitt"/>
                <a:ea typeface="Rokkitt"/>
                <a:cs typeface="Rokkitt"/>
                <a:sym typeface="Rokkitt"/>
              </a:rPr>
              <a:t>-Khả năng hội tụ phụ thuộc vào dữ liệu</a:t>
            </a:r>
          </a:p>
          <a:p>
            <a:pPr algn="l">
              <a:lnSpc>
                <a:spcPts val="4200"/>
              </a:lnSpc>
            </a:pPr>
            <a:r>
              <a:rPr lang="en-US" sz="3000">
                <a:solidFill>
                  <a:srgbClr val="000000"/>
                </a:solidFill>
                <a:latin typeface="Rokkitt"/>
                <a:ea typeface="Rokkitt"/>
                <a:cs typeface="Rokkitt"/>
                <a:sym typeface="Rokkitt"/>
              </a:rPr>
              <a:t>-Thiếu khả năng tổng quát</a:t>
            </a:r>
          </a:p>
          <a:p>
            <a:pPr algn="l">
              <a:lnSpc>
                <a:spcPts val="4200"/>
              </a:lnSpc>
            </a:pPr>
            <a:r>
              <a:rPr lang="en-US" sz="3000">
                <a:solidFill>
                  <a:srgbClr val="000000"/>
                </a:solidFill>
                <a:latin typeface="Rokkitt"/>
                <a:ea typeface="Rokkitt"/>
                <a:cs typeface="Rokkitt"/>
                <a:sym typeface="Rokkitt"/>
              </a:rPr>
              <a:t>-Cập nhật trọng số không tối ưu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7873339" y="2421028"/>
            <a:ext cx="9677132" cy="5444944"/>
            <a:chOff x="0" y="0"/>
            <a:chExt cx="12902843" cy="7259925"/>
          </a:xfrm>
        </p:grpSpPr>
        <p:grpSp>
          <p:nvGrpSpPr>
            <p:cNvPr id="4" name="Group 4"/>
            <p:cNvGrpSpPr/>
            <p:nvPr/>
          </p:nvGrpSpPr>
          <p:grpSpPr>
            <a:xfrm>
              <a:off x="0" y="0"/>
              <a:ext cx="12902843" cy="7259925"/>
              <a:chOff x="0" y="0"/>
              <a:chExt cx="2548710" cy="1434059"/>
            </a:xfrm>
          </p:grpSpPr>
          <p:sp>
            <p:nvSpPr>
              <p:cNvPr id="5" name="Freeform 5"/>
              <p:cNvSpPr/>
              <p:nvPr/>
            </p:nvSpPr>
            <p:spPr>
              <a:xfrm>
                <a:off x="0" y="0"/>
                <a:ext cx="2548710" cy="1434059"/>
              </a:xfrm>
              <a:custGeom>
                <a:avLst/>
                <a:gdLst/>
                <a:ahLst/>
                <a:cxnLst/>
                <a:rect l="l" t="t" r="r" b="b"/>
                <a:pathLst>
                  <a:path w="2548710" h="1434059">
                    <a:moveTo>
                      <a:pt x="80002" y="0"/>
                    </a:moveTo>
                    <a:lnTo>
                      <a:pt x="2468707" y="0"/>
                    </a:lnTo>
                    <a:cubicBezTo>
                      <a:pt x="2512892" y="0"/>
                      <a:pt x="2548710" y="35818"/>
                      <a:pt x="2548710" y="80002"/>
                    </a:cubicBezTo>
                    <a:lnTo>
                      <a:pt x="2548710" y="1354057"/>
                    </a:lnTo>
                    <a:cubicBezTo>
                      <a:pt x="2548710" y="1375275"/>
                      <a:pt x="2540281" y="1395624"/>
                      <a:pt x="2525278" y="1410627"/>
                    </a:cubicBezTo>
                    <a:cubicBezTo>
                      <a:pt x="2510274" y="1425630"/>
                      <a:pt x="2489925" y="1434059"/>
                      <a:pt x="2468707" y="1434059"/>
                    </a:cubicBezTo>
                    <a:lnTo>
                      <a:pt x="80002" y="1434059"/>
                    </a:lnTo>
                    <a:cubicBezTo>
                      <a:pt x="58784" y="1434059"/>
                      <a:pt x="38435" y="1425630"/>
                      <a:pt x="23432" y="1410627"/>
                    </a:cubicBezTo>
                    <a:cubicBezTo>
                      <a:pt x="8429" y="1395624"/>
                      <a:pt x="0" y="1375275"/>
                      <a:pt x="0" y="1354057"/>
                    </a:cubicBezTo>
                    <a:lnTo>
                      <a:pt x="0" y="80002"/>
                    </a:lnTo>
                    <a:cubicBezTo>
                      <a:pt x="0" y="58784"/>
                      <a:pt x="8429" y="38435"/>
                      <a:pt x="23432" y="23432"/>
                    </a:cubicBezTo>
                    <a:cubicBezTo>
                      <a:pt x="38435" y="8429"/>
                      <a:pt x="58784" y="0"/>
                      <a:pt x="80002" y="0"/>
                    </a:cubicBezTo>
                    <a:close/>
                  </a:path>
                </a:pathLst>
              </a:custGeom>
              <a:solidFill>
                <a:srgbClr val="F6E0B0">
                  <a:alpha val="80000"/>
                </a:srgbClr>
              </a:solidFill>
              <a:ln cap="rnd">
                <a:noFill/>
                <a:prstDash val="solid"/>
                <a:round/>
              </a:ln>
            </p:spPr>
            <p:txBody>
              <a:bodyPr/>
              <a:lstStyle/>
              <a:p>
                <a:endParaRPr lang="en-US"/>
              </a:p>
            </p:txBody>
          </p:sp>
          <p:sp>
            <p:nvSpPr>
              <p:cNvPr id="6" name="TextBox 6"/>
              <p:cNvSpPr txBox="1"/>
              <p:nvPr/>
            </p:nvSpPr>
            <p:spPr>
              <a:xfrm>
                <a:off x="0" y="-28575"/>
                <a:ext cx="2548710" cy="1462634"/>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7" name="Group 7"/>
            <p:cNvGrpSpPr/>
            <p:nvPr/>
          </p:nvGrpSpPr>
          <p:grpSpPr>
            <a:xfrm>
              <a:off x="1160119" y="271295"/>
              <a:ext cx="10582605" cy="1591063"/>
              <a:chOff x="0" y="0"/>
              <a:chExt cx="1777740" cy="267278"/>
            </a:xfrm>
          </p:grpSpPr>
          <p:sp>
            <p:nvSpPr>
              <p:cNvPr id="8" name="Freeform 8"/>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9" name="TextBox 9"/>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0" name="TextBox 10"/>
            <p:cNvSpPr txBox="1"/>
            <p:nvPr/>
          </p:nvSpPr>
          <p:spPr>
            <a:xfrm>
              <a:off x="4132699" y="514377"/>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1" name="TextBox 11"/>
            <p:cNvSpPr txBox="1"/>
            <p:nvPr/>
          </p:nvSpPr>
          <p:spPr>
            <a:xfrm>
              <a:off x="230997" y="2099605"/>
              <a:ext cx="12440849" cy="46492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thuật toán phân loại theo cách tiếp cận tham lam bằng cách chọn thuộc tính tốt nhất nhằm mang lại Information Gain (lợi ích của thông tin) tối đa hoặc Entropy tối thiểu</a:t>
              </a:r>
            </a:p>
          </p:txBody>
        </p:sp>
      </p:grpSp>
      <p:sp>
        <p:nvSpPr>
          <p:cNvPr id="12" name="Freeform 12"/>
          <p:cNvSpPr/>
          <p:nvPr/>
        </p:nvSpPr>
        <p:spPr>
          <a:xfrm>
            <a:off x="345715" y="2827357"/>
            <a:ext cx="7360390" cy="4632285"/>
          </a:xfrm>
          <a:custGeom>
            <a:avLst/>
            <a:gdLst/>
            <a:ahLst/>
            <a:cxnLst/>
            <a:rect l="l" t="t" r="r" b="b"/>
            <a:pathLst>
              <a:path w="7360390" h="4632285">
                <a:moveTo>
                  <a:pt x="0" y="0"/>
                </a:moveTo>
                <a:lnTo>
                  <a:pt x="7360389" y="0"/>
                </a:lnTo>
                <a:lnTo>
                  <a:pt x="7360389" y="4632286"/>
                </a:lnTo>
                <a:lnTo>
                  <a:pt x="0" y="4632286"/>
                </a:lnTo>
                <a:lnTo>
                  <a:pt x="0" y="0"/>
                </a:lnTo>
                <a:close/>
              </a:path>
            </a:pathLst>
          </a:custGeom>
          <a:blipFill>
            <a:blip r:embed="rId3"/>
            <a:stretch>
              <a:fillRect/>
            </a:stretch>
          </a:blipFill>
          <a:ln w="38100" cap="rnd">
            <a:solidFill>
              <a:srgbClr val="000000"/>
            </a:solidFill>
            <a:prstDash val="solid"/>
            <a:round/>
          </a:ln>
        </p:spPr>
        <p:txBody>
          <a:bodyPr/>
          <a:lstStyle/>
          <a:p>
            <a:endParaRPr lang="en-US"/>
          </a:p>
        </p:txBody>
      </p:sp>
      <p:grpSp>
        <p:nvGrpSpPr>
          <p:cNvPr id="13" name="Group 13"/>
          <p:cNvGrpSpPr/>
          <p:nvPr/>
        </p:nvGrpSpPr>
        <p:grpSpPr>
          <a:xfrm>
            <a:off x="-954788" y="31656"/>
            <a:ext cx="4656793" cy="1994088"/>
            <a:chOff x="0" y="0"/>
            <a:chExt cx="6209058" cy="2658784"/>
          </a:xfrm>
        </p:grpSpPr>
        <p:grpSp>
          <p:nvGrpSpPr>
            <p:cNvPr id="14" name="Group 14"/>
            <p:cNvGrpSpPr/>
            <p:nvPr/>
          </p:nvGrpSpPr>
          <p:grpSpPr>
            <a:xfrm>
              <a:off x="0" y="0"/>
              <a:ext cx="6209058" cy="2658784"/>
              <a:chOff x="0" y="0"/>
              <a:chExt cx="1043041" cy="446641"/>
            </a:xfrm>
          </p:grpSpPr>
          <p:sp>
            <p:nvSpPr>
              <p:cNvPr id="15" name="Freeform 1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6" name="TextBox 1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7" name="TextBox 1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grpSp>
        <p:nvGrpSpPr>
          <p:cNvPr id="8" name="Group 8"/>
          <p:cNvGrpSpPr/>
          <p:nvPr/>
        </p:nvGrpSpPr>
        <p:grpSpPr>
          <a:xfrm>
            <a:off x="4502795" y="832446"/>
            <a:ext cx="5719380" cy="1193298"/>
            <a:chOff x="0" y="0"/>
            <a:chExt cx="7625840" cy="1591063"/>
          </a:xfrm>
        </p:grpSpPr>
        <p:grpSp>
          <p:nvGrpSpPr>
            <p:cNvPr id="9" name="Group 9"/>
            <p:cNvGrpSpPr/>
            <p:nvPr/>
          </p:nvGrpSpPr>
          <p:grpSpPr>
            <a:xfrm>
              <a:off x="0" y="0"/>
              <a:ext cx="7625840" cy="1591063"/>
              <a:chOff x="0" y="0"/>
              <a:chExt cx="1281042" cy="267278"/>
            </a:xfrm>
          </p:grpSpPr>
          <p:sp>
            <p:nvSpPr>
              <p:cNvPr id="10" name="Freeform 10"/>
              <p:cNvSpPr/>
              <p:nvPr/>
            </p:nvSpPr>
            <p:spPr>
              <a:xfrm>
                <a:off x="0" y="0"/>
                <a:ext cx="1281042" cy="267278"/>
              </a:xfrm>
              <a:custGeom>
                <a:avLst/>
                <a:gdLst/>
                <a:ahLst/>
                <a:cxnLst/>
                <a:rect l="l" t="t" r="r" b="b"/>
                <a:pathLst>
                  <a:path w="1281042" h="267278">
                    <a:moveTo>
                      <a:pt x="1281042" y="133639"/>
                    </a:moveTo>
                    <a:lnTo>
                      <a:pt x="1077842" y="267278"/>
                    </a:lnTo>
                    <a:lnTo>
                      <a:pt x="203200" y="267278"/>
                    </a:lnTo>
                    <a:lnTo>
                      <a:pt x="0" y="133639"/>
                    </a:lnTo>
                    <a:lnTo>
                      <a:pt x="203200" y="0"/>
                    </a:lnTo>
                    <a:lnTo>
                      <a:pt x="1077842" y="0"/>
                    </a:lnTo>
                    <a:lnTo>
                      <a:pt x="1281042"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052442"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2142045" y="243082"/>
              <a:ext cx="3341750"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grpSp>
      <p:sp>
        <p:nvSpPr>
          <p:cNvPr id="13" name="AutoShape 13"/>
          <p:cNvSpPr/>
          <p:nvPr/>
        </p:nvSpPr>
        <p:spPr>
          <a:xfrm flipV="1">
            <a:off x="9144000" y="2025744"/>
            <a:ext cx="0" cy="6938835"/>
          </a:xfrm>
          <a:prstGeom prst="line">
            <a:avLst/>
          </a:prstGeom>
          <a:ln w="952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8694337" y="2691861"/>
            <a:ext cx="899327" cy="976630"/>
            <a:chOff x="0" y="0"/>
            <a:chExt cx="236860" cy="257219"/>
          </a:xfrm>
        </p:grpSpPr>
        <p:sp>
          <p:nvSpPr>
            <p:cNvPr id="15" name="Freeform 15"/>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6" name="TextBox 16"/>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1</a:t>
              </a:r>
            </a:p>
          </p:txBody>
        </p:sp>
      </p:grpSp>
      <p:grpSp>
        <p:nvGrpSpPr>
          <p:cNvPr id="17" name="Group 17"/>
          <p:cNvGrpSpPr/>
          <p:nvPr/>
        </p:nvGrpSpPr>
        <p:grpSpPr>
          <a:xfrm>
            <a:off x="8694337" y="7610539"/>
            <a:ext cx="899327" cy="976630"/>
            <a:chOff x="0" y="0"/>
            <a:chExt cx="236860" cy="257219"/>
          </a:xfrm>
        </p:grpSpPr>
        <p:sp>
          <p:nvSpPr>
            <p:cNvPr id="18" name="Freeform 18"/>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9" name="TextBox 19"/>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3</a:t>
              </a:r>
            </a:p>
          </p:txBody>
        </p:sp>
      </p:grpSp>
      <p:grpSp>
        <p:nvGrpSpPr>
          <p:cNvPr id="20" name="Group 20"/>
          <p:cNvGrpSpPr/>
          <p:nvPr/>
        </p:nvGrpSpPr>
        <p:grpSpPr>
          <a:xfrm>
            <a:off x="8694337" y="5151200"/>
            <a:ext cx="899327" cy="976630"/>
            <a:chOff x="0" y="0"/>
            <a:chExt cx="236860" cy="257219"/>
          </a:xfrm>
        </p:grpSpPr>
        <p:sp>
          <p:nvSpPr>
            <p:cNvPr id="21" name="Freeform 21"/>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22" name="TextBox 22"/>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2</a:t>
              </a:r>
            </a:p>
          </p:txBody>
        </p:sp>
      </p:grpSp>
      <p:grpSp>
        <p:nvGrpSpPr>
          <p:cNvPr id="23" name="Group 23"/>
          <p:cNvGrpSpPr/>
          <p:nvPr/>
        </p:nvGrpSpPr>
        <p:grpSpPr>
          <a:xfrm>
            <a:off x="10193600" y="794346"/>
            <a:ext cx="7228650" cy="1738630"/>
            <a:chOff x="0" y="0"/>
            <a:chExt cx="1903842" cy="457911"/>
          </a:xfrm>
        </p:grpSpPr>
        <p:sp>
          <p:nvSpPr>
            <p:cNvPr id="24" name="Freeform 24"/>
            <p:cNvSpPr/>
            <p:nvPr/>
          </p:nvSpPr>
          <p:spPr>
            <a:xfrm>
              <a:off x="0" y="0"/>
              <a:ext cx="1903842" cy="457911"/>
            </a:xfrm>
            <a:custGeom>
              <a:avLst/>
              <a:gdLst/>
              <a:ahLst/>
              <a:cxnLst/>
              <a:rect l="l" t="t" r="r" b="b"/>
              <a:pathLst>
                <a:path w="1903842" h="457911">
                  <a:moveTo>
                    <a:pt x="42840" y="0"/>
                  </a:moveTo>
                  <a:lnTo>
                    <a:pt x="1861002" y="0"/>
                  </a:lnTo>
                  <a:cubicBezTo>
                    <a:pt x="1872364" y="0"/>
                    <a:pt x="1883260" y="4514"/>
                    <a:pt x="1891294" y="12548"/>
                  </a:cubicBezTo>
                  <a:cubicBezTo>
                    <a:pt x="1899328" y="20582"/>
                    <a:pt x="1903842" y="31478"/>
                    <a:pt x="1903842" y="42840"/>
                  </a:cubicBezTo>
                  <a:lnTo>
                    <a:pt x="1903842" y="415071"/>
                  </a:lnTo>
                  <a:cubicBezTo>
                    <a:pt x="1903842" y="438731"/>
                    <a:pt x="1884662" y="457911"/>
                    <a:pt x="1861002" y="457911"/>
                  </a:cubicBezTo>
                  <a:lnTo>
                    <a:pt x="42840" y="457911"/>
                  </a:lnTo>
                  <a:cubicBezTo>
                    <a:pt x="19180" y="457911"/>
                    <a:pt x="0" y="438731"/>
                    <a:pt x="0" y="415071"/>
                  </a:cubicBezTo>
                  <a:lnTo>
                    <a:pt x="0" y="42840"/>
                  </a:lnTo>
                  <a:cubicBezTo>
                    <a:pt x="0" y="19180"/>
                    <a:pt x="19180" y="0"/>
                    <a:pt x="42840" y="0"/>
                  </a:cubicBezTo>
                  <a:close/>
                </a:path>
              </a:pathLst>
            </a:custGeom>
            <a:solidFill>
              <a:srgbClr val="FFFFFF"/>
            </a:solidFill>
            <a:ln w="38100" cap="rnd">
              <a:solidFill>
                <a:srgbClr val="000000"/>
              </a:solidFill>
              <a:prstDash val="solid"/>
              <a:round/>
            </a:ln>
          </p:spPr>
          <p:txBody>
            <a:bodyPr/>
            <a:lstStyle/>
            <a:p>
              <a:endParaRPr lang="en-US"/>
            </a:p>
          </p:txBody>
        </p:sp>
        <p:sp>
          <p:nvSpPr>
            <p:cNvPr id="25" name="TextBox 25"/>
            <p:cNvSpPr txBox="1"/>
            <p:nvPr/>
          </p:nvSpPr>
          <p:spPr>
            <a:xfrm>
              <a:off x="0" y="-28575"/>
              <a:ext cx="1903842" cy="486486"/>
            </a:xfrm>
            <a:prstGeom prst="rect">
              <a:avLst/>
            </a:prstGeom>
          </p:spPr>
          <p:txBody>
            <a:bodyPr lIns="50800" tIns="50800" rIns="50800" bIns="50800" rtlCol="0" anchor="ctr"/>
            <a:lstStyle/>
            <a:p>
              <a:pPr algn="ctr">
                <a:lnSpc>
                  <a:spcPts val="2535"/>
                </a:lnSpc>
              </a:pPr>
              <a:endParaRPr/>
            </a:p>
          </p:txBody>
        </p:sp>
      </p:grpSp>
      <p:grpSp>
        <p:nvGrpSpPr>
          <p:cNvPr id="26" name="Group 26"/>
          <p:cNvGrpSpPr/>
          <p:nvPr/>
        </p:nvGrpSpPr>
        <p:grpSpPr>
          <a:xfrm>
            <a:off x="472675" y="2225043"/>
            <a:ext cx="7875442" cy="1724618"/>
            <a:chOff x="0" y="0"/>
            <a:chExt cx="2074190" cy="454220"/>
          </a:xfrm>
        </p:grpSpPr>
        <p:sp>
          <p:nvSpPr>
            <p:cNvPr id="27" name="Freeform 27"/>
            <p:cNvSpPr/>
            <p:nvPr/>
          </p:nvSpPr>
          <p:spPr>
            <a:xfrm>
              <a:off x="0" y="0"/>
              <a:ext cx="2074190" cy="454220"/>
            </a:xfrm>
            <a:custGeom>
              <a:avLst/>
              <a:gdLst/>
              <a:ahLst/>
              <a:cxnLst/>
              <a:rect l="l" t="t" r="r" b="b"/>
              <a:pathLst>
                <a:path w="2074190" h="454220">
                  <a:moveTo>
                    <a:pt x="39322" y="0"/>
                  </a:moveTo>
                  <a:lnTo>
                    <a:pt x="2034869" y="0"/>
                  </a:lnTo>
                  <a:cubicBezTo>
                    <a:pt x="2045297" y="0"/>
                    <a:pt x="2055299" y="4143"/>
                    <a:pt x="2062673" y="11517"/>
                  </a:cubicBezTo>
                  <a:cubicBezTo>
                    <a:pt x="2070048" y="18891"/>
                    <a:pt x="2074190" y="28893"/>
                    <a:pt x="2074190" y="39322"/>
                  </a:cubicBezTo>
                  <a:lnTo>
                    <a:pt x="2074190" y="414899"/>
                  </a:lnTo>
                  <a:cubicBezTo>
                    <a:pt x="2074190" y="425327"/>
                    <a:pt x="2070048" y="435329"/>
                    <a:pt x="2062673" y="442703"/>
                  </a:cubicBezTo>
                  <a:cubicBezTo>
                    <a:pt x="2055299" y="450078"/>
                    <a:pt x="2045297" y="454220"/>
                    <a:pt x="2034869" y="454220"/>
                  </a:cubicBezTo>
                  <a:lnTo>
                    <a:pt x="39322" y="454220"/>
                  </a:lnTo>
                  <a:cubicBezTo>
                    <a:pt x="28893" y="454220"/>
                    <a:pt x="18891" y="450078"/>
                    <a:pt x="11517" y="442703"/>
                  </a:cubicBezTo>
                  <a:cubicBezTo>
                    <a:pt x="4143" y="435329"/>
                    <a:pt x="0" y="425327"/>
                    <a:pt x="0" y="414899"/>
                  </a:cubicBezTo>
                  <a:lnTo>
                    <a:pt x="0" y="39322"/>
                  </a:lnTo>
                  <a:cubicBezTo>
                    <a:pt x="0" y="28893"/>
                    <a:pt x="4143" y="18891"/>
                    <a:pt x="11517" y="11517"/>
                  </a:cubicBezTo>
                  <a:cubicBezTo>
                    <a:pt x="18891" y="4143"/>
                    <a:pt x="28893" y="0"/>
                    <a:pt x="39322" y="0"/>
                  </a:cubicBezTo>
                  <a:close/>
                </a:path>
              </a:pathLst>
            </a:custGeom>
            <a:solidFill>
              <a:srgbClr val="FFFEFD"/>
            </a:solidFill>
            <a:ln w="38100" cap="rnd">
              <a:solidFill>
                <a:srgbClr val="000000"/>
              </a:solidFill>
              <a:prstDash val="solid"/>
              <a:round/>
            </a:ln>
          </p:spPr>
          <p:txBody>
            <a:bodyPr/>
            <a:lstStyle/>
            <a:p>
              <a:endParaRPr lang="en-US"/>
            </a:p>
          </p:txBody>
        </p:sp>
        <p:sp>
          <p:nvSpPr>
            <p:cNvPr id="28" name="TextBox 28"/>
            <p:cNvSpPr txBox="1"/>
            <p:nvPr/>
          </p:nvSpPr>
          <p:spPr>
            <a:xfrm>
              <a:off x="0" y="-28575"/>
              <a:ext cx="2074190" cy="482795"/>
            </a:xfrm>
            <a:prstGeom prst="rect">
              <a:avLst/>
            </a:prstGeom>
          </p:spPr>
          <p:txBody>
            <a:bodyPr lIns="50800" tIns="50800" rIns="50800" bIns="50800" rtlCol="0" anchor="ctr"/>
            <a:lstStyle/>
            <a:p>
              <a:pPr algn="ctr">
                <a:lnSpc>
                  <a:spcPts val="2535"/>
                </a:lnSpc>
              </a:pPr>
              <a:endParaRPr/>
            </a:p>
          </p:txBody>
        </p:sp>
      </p:grpSp>
      <p:sp>
        <p:nvSpPr>
          <p:cNvPr id="29" name="Freeform 29"/>
          <p:cNvSpPr/>
          <p:nvPr/>
        </p:nvSpPr>
        <p:spPr>
          <a:xfrm>
            <a:off x="4979569" y="2425661"/>
            <a:ext cx="3213709" cy="1105109"/>
          </a:xfrm>
          <a:custGeom>
            <a:avLst/>
            <a:gdLst/>
            <a:ahLst/>
            <a:cxnLst/>
            <a:rect l="l" t="t" r="r" b="b"/>
            <a:pathLst>
              <a:path w="3213709" h="1105109">
                <a:moveTo>
                  <a:pt x="0" y="0"/>
                </a:moveTo>
                <a:lnTo>
                  <a:pt x="3213709" y="0"/>
                </a:lnTo>
                <a:lnTo>
                  <a:pt x="3213709" y="1105110"/>
                </a:lnTo>
                <a:lnTo>
                  <a:pt x="0" y="1105110"/>
                </a:lnTo>
                <a:lnTo>
                  <a:pt x="0" y="0"/>
                </a:lnTo>
                <a:close/>
              </a:path>
            </a:pathLst>
          </a:custGeom>
          <a:blipFill>
            <a:blip r:embed="rId3"/>
            <a:stretch>
              <a:fillRect/>
            </a:stretch>
          </a:blipFill>
        </p:spPr>
        <p:txBody>
          <a:bodyPr/>
          <a:lstStyle/>
          <a:p>
            <a:endParaRPr lang="en-US"/>
          </a:p>
        </p:txBody>
      </p:sp>
      <p:sp>
        <p:nvSpPr>
          <p:cNvPr id="30" name="TextBox 30"/>
          <p:cNvSpPr txBox="1"/>
          <p:nvPr/>
        </p:nvSpPr>
        <p:spPr>
          <a:xfrm>
            <a:off x="633231" y="2349461"/>
            <a:ext cx="4346338" cy="16002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Tại root node, tính entropy để đo lường mức độ hỗn loạn của tập dữ liệu</a:t>
            </a:r>
          </a:p>
        </p:txBody>
      </p:sp>
      <p:sp>
        <p:nvSpPr>
          <p:cNvPr id="31" name="AutoShape 31"/>
          <p:cNvSpPr/>
          <p:nvPr/>
        </p:nvSpPr>
        <p:spPr>
          <a:xfrm flipV="1">
            <a:off x="8348117" y="3180176"/>
            <a:ext cx="34622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2" name="Group 32"/>
          <p:cNvGrpSpPr/>
          <p:nvPr/>
        </p:nvGrpSpPr>
        <p:grpSpPr>
          <a:xfrm>
            <a:off x="10193600" y="4832649"/>
            <a:ext cx="7200075" cy="1613731"/>
            <a:chOff x="0" y="0"/>
            <a:chExt cx="9600100" cy="2151641"/>
          </a:xfrm>
        </p:grpSpPr>
        <p:grpSp>
          <p:nvGrpSpPr>
            <p:cNvPr id="33" name="Group 33"/>
            <p:cNvGrpSpPr/>
            <p:nvPr/>
          </p:nvGrpSpPr>
          <p:grpSpPr>
            <a:xfrm>
              <a:off x="0" y="0"/>
              <a:ext cx="9600100" cy="2151641"/>
              <a:chOff x="0" y="0"/>
              <a:chExt cx="1896316" cy="425016"/>
            </a:xfrm>
          </p:grpSpPr>
          <p:sp>
            <p:nvSpPr>
              <p:cNvPr id="34" name="Freeform 34"/>
              <p:cNvSpPr/>
              <p:nvPr/>
            </p:nvSpPr>
            <p:spPr>
              <a:xfrm>
                <a:off x="0" y="0"/>
                <a:ext cx="1896316" cy="425016"/>
              </a:xfrm>
              <a:custGeom>
                <a:avLst/>
                <a:gdLst/>
                <a:ahLst/>
                <a:cxnLst/>
                <a:rect l="l" t="t" r="r" b="b"/>
                <a:pathLst>
                  <a:path w="1896316" h="425016">
                    <a:moveTo>
                      <a:pt x="43010" y="0"/>
                    </a:moveTo>
                    <a:lnTo>
                      <a:pt x="1853306" y="0"/>
                    </a:lnTo>
                    <a:cubicBezTo>
                      <a:pt x="1877060" y="0"/>
                      <a:pt x="1896316" y="19256"/>
                      <a:pt x="1896316" y="43010"/>
                    </a:cubicBezTo>
                    <a:lnTo>
                      <a:pt x="1896316" y="382005"/>
                    </a:lnTo>
                    <a:cubicBezTo>
                      <a:pt x="1896316" y="393412"/>
                      <a:pt x="1891785" y="404352"/>
                      <a:pt x="1883719" y="412418"/>
                    </a:cubicBezTo>
                    <a:cubicBezTo>
                      <a:pt x="1875653" y="420484"/>
                      <a:pt x="1864713" y="425016"/>
                      <a:pt x="1853306" y="425016"/>
                    </a:cubicBezTo>
                    <a:lnTo>
                      <a:pt x="43010" y="425016"/>
                    </a:lnTo>
                    <a:cubicBezTo>
                      <a:pt x="31603" y="425016"/>
                      <a:pt x="20663" y="420484"/>
                      <a:pt x="12597" y="412418"/>
                    </a:cubicBezTo>
                    <a:cubicBezTo>
                      <a:pt x="4531" y="404352"/>
                      <a:pt x="0" y="393412"/>
                      <a:pt x="0" y="382005"/>
                    </a:cubicBezTo>
                    <a:lnTo>
                      <a:pt x="0" y="43010"/>
                    </a:lnTo>
                    <a:cubicBezTo>
                      <a:pt x="0" y="31603"/>
                      <a:pt x="4531" y="20663"/>
                      <a:pt x="12597" y="12597"/>
                    </a:cubicBezTo>
                    <a:cubicBezTo>
                      <a:pt x="20663" y="4531"/>
                      <a:pt x="31603" y="0"/>
                      <a:pt x="43010" y="0"/>
                    </a:cubicBezTo>
                    <a:close/>
                  </a:path>
                </a:pathLst>
              </a:custGeom>
              <a:solidFill>
                <a:srgbClr val="FFFEFD"/>
              </a:solidFill>
              <a:ln w="38100" cap="rnd">
                <a:solidFill>
                  <a:srgbClr val="000000"/>
                </a:solidFill>
                <a:prstDash val="solid"/>
                <a:round/>
              </a:ln>
            </p:spPr>
            <p:txBody>
              <a:bodyPr/>
              <a:lstStyle/>
              <a:p>
                <a:endParaRPr lang="en-US"/>
              </a:p>
            </p:txBody>
          </p:sp>
          <p:sp>
            <p:nvSpPr>
              <p:cNvPr id="35" name="TextBox 35"/>
              <p:cNvSpPr txBox="1"/>
              <p:nvPr/>
            </p:nvSpPr>
            <p:spPr>
              <a:xfrm>
                <a:off x="0" y="-28575"/>
                <a:ext cx="1896316" cy="453591"/>
              </a:xfrm>
              <a:prstGeom prst="rect">
                <a:avLst/>
              </a:prstGeom>
            </p:spPr>
            <p:txBody>
              <a:bodyPr lIns="50800" tIns="50800" rIns="50800" bIns="50800" rtlCol="0" anchor="ctr"/>
              <a:lstStyle/>
              <a:p>
                <a:pPr algn="ctr">
                  <a:lnSpc>
                    <a:spcPts val="2535"/>
                  </a:lnSpc>
                </a:pPr>
                <a:endParaRPr/>
              </a:p>
            </p:txBody>
          </p:sp>
        </p:grpSp>
        <p:sp>
          <p:nvSpPr>
            <p:cNvPr id="36" name="Freeform 36"/>
            <p:cNvSpPr/>
            <p:nvPr/>
          </p:nvSpPr>
          <p:spPr>
            <a:xfrm>
              <a:off x="5065520" y="230369"/>
              <a:ext cx="4296486" cy="1714906"/>
            </a:xfrm>
            <a:custGeom>
              <a:avLst/>
              <a:gdLst/>
              <a:ahLst/>
              <a:cxnLst/>
              <a:rect l="l" t="t" r="r" b="b"/>
              <a:pathLst>
                <a:path w="4296486" h="1714906">
                  <a:moveTo>
                    <a:pt x="0" y="0"/>
                  </a:moveTo>
                  <a:lnTo>
                    <a:pt x="4296485" y="0"/>
                  </a:lnTo>
                  <a:lnTo>
                    <a:pt x="4296485" y="1714906"/>
                  </a:lnTo>
                  <a:lnTo>
                    <a:pt x="0" y="1714906"/>
                  </a:lnTo>
                  <a:lnTo>
                    <a:pt x="0" y="0"/>
                  </a:lnTo>
                  <a:close/>
                </a:path>
              </a:pathLst>
            </a:custGeom>
            <a:blipFill>
              <a:blip r:embed="rId4"/>
              <a:stretch>
                <a:fillRect/>
              </a:stretch>
            </a:blipFill>
          </p:spPr>
          <p:txBody>
            <a:bodyPr/>
            <a:lstStyle/>
            <a:p>
              <a:endParaRPr lang="en-US"/>
            </a:p>
          </p:txBody>
        </p:sp>
        <p:sp>
          <p:nvSpPr>
            <p:cNvPr id="37" name="TextBox 37"/>
            <p:cNvSpPr txBox="1"/>
            <p:nvPr/>
          </p:nvSpPr>
          <p:spPr>
            <a:xfrm>
              <a:off x="149819" y="339221"/>
              <a:ext cx="4701031" cy="13970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Tính entropy tại child node</a:t>
              </a:r>
            </a:p>
          </p:txBody>
        </p:sp>
      </p:grpSp>
      <p:sp>
        <p:nvSpPr>
          <p:cNvPr id="38" name="TextBox 38"/>
          <p:cNvSpPr txBox="1"/>
          <p:nvPr/>
        </p:nvSpPr>
        <p:spPr>
          <a:xfrm>
            <a:off x="10382141" y="825461"/>
            <a:ext cx="6877159" cy="16002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Sử dụng hàm “entropy“ để đo độ tinh khiết (purity) / độ vẩn đục  (impurity) của 1 phép phân chia</a:t>
            </a:r>
          </a:p>
        </p:txBody>
      </p:sp>
      <p:grpSp>
        <p:nvGrpSpPr>
          <p:cNvPr id="39" name="Group 39"/>
          <p:cNvGrpSpPr/>
          <p:nvPr/>
        </p:nvGrpSpPr>
        <p:grpSpPr>
          <a:xfrm>
            <a:off x="472675" y="6379321"/>
            <a:ext cx="7875442" cy="2585257"/>
            <a:chOff x="0" y="0"/>
            <a:chExt cx="10500589" cy="3447010"/>
          </a:xfrm>
        </p:grpSpPr>
        <p:grpSp>
          <p:nvGrpSpPr>
            <p:cNvPr id="40" name="Group 40"/>
            <p:cNvGrpSpPr/>
            <p:nvPr/>
          </p:nvGrpSpPr>
          <p:grpSpPr>
            <a:xfrm>
              <a:off x="0" y="0"/>
              <a:ext cx="10500589" cy="3447010"/>
              <a:chOff x="0" y="0"/>
              <a:chExt cx="2074190" cy="680891"/>
            </a:xfrm>
          </p:grpSpPr>
          <p:sp>
            <p:nvSpPr>
              <p:cNvPr id="41" name="Freeform 41"/>
              <p:cNvSpPr/>
              <p:nvPr/>
            </p:nvSpPr>
            <p:spPr>
              <a:xfrm>
                <a:off x="0" y="0"/>
                <a:ext cx="2074190" cy="680891"/>
              </a:xfrm>
              <a:custGeom>
                <a:avLst/>
                <a:gdLst/>
                <a:ahLst/>
                <a:cxnLst/>
                <a:rect l="l" t="t" r="r" b="b"/>
                <a:pathLst>
                  <a:path w="2074190" h="680891">
                    <a:moveTo>
                      <a:pt x="39322" y="0"/>
                    </a:moveTo>
                    <a:lnTo>
                      <a:pt x="2034869" y="0"/>
                    </a:lnTo>
                    <a:cubicBezTo>
                      <a:pt x="2045297" y="0"/>
                      <a:pt x="2055299" y="4143"/>
                      <a:pt x="2062673" y="11517"/>
                    </a:cubicBezTo>
                    <a:cubicBezTo>
                      <a:pt x="2070048" y="18891"/>
                      <a:pt x="2074190" y="28893"/>
                      <a:pt x="2074190" y="39322"/>
                    </a:cubicBezTo>
                    <a:lnTo>
                      <a:pt x="2074190" y="641569"/>
                    </a:lnTo>
                    <a:cubicBezTo>
                      <a:pt x="2074190" y="651998"/>
                      <a:pt x="2070048" y="661999"/>
                      <a:pt x="2062673" y="669374"/>
                    </a:cubicBezTo>
                    <a:cubicBezTo>
                      <a:pt x="2055299" y="676748"/>
                      <a:pt x="2045297" y="680891"/>
                      <a:pt x="2034869" y="680891"/>
                    </a:cubicBezTo>
                    <a:lnTo>
                      <a:pt x="39322" y="680891"/>
                    </a:lnTo>
                    <a:cubicBezTo>
                      <a:pt x="28893" y="680891"/>
                      <a:pt x="18891" y="676748"/>
                      <a:pt x="11517" y="669374"/>
                    </a:cubicBezTo>
                    <a:cubicBezTo>
                      <a:pt x="4143" y="661999"/>
                      <a:pt x="0" y="651998"/>
                      <a:pt x="0" y="641569"/>
                    </a:cubicBezTo>
                    <a:lnTo>
                      <a:pt x="0" y="39322"/>
                    </a:lnTo>
                    <a:cubicBezTo>
                      <a:pt x="0" y="28893"/>
                      <a:pt x="4143" y="18891"/>
                      <a:pt x="11517" y="11517"/>
                    </a:cubicBezTo>
                    <a:cubicBezTo>
                      <a:pt x="18891" y="4143"/>
                      <a:pt x="28893" y="0"/>
                      <a:pt x="39322" y="0"/>
                    </a:cubicBezTo>
                    <a:close/>
                  </a:path>
                </a:pathLst>
              </a:custGeom>
              <a:solidFill>
                <a:srgbClr val="FFFEFD"/>
              </a:solidFill>
              <a:ln w="38100" cap="rnd">
                <a:solidFill>
                  <a:srgbClr val="000000"/>
                </a:solidFill>
                <a:prstDash val="solid"/>
                <a:round/>
              </a:ln>
            </p:spPr>
            <p:txBody>
              <a:bodyPr/>
              <a:lstStyle/>
              <a:p>
                <a:endParaRPr lang="en-US"/>
              </a:p>
            </p:txBody>
          </p:sp>
          <p:sp>
            <p:nvSpPr>
              <p:cNvPr id="42" name="TextBox 42"/>
              <p:cNvSpPr txBox="1"/>
              <p:nvPr/>
            </p:nvSpPr>
            <p:spPr>
              <a:xfrm>
                <a:off x="0" y="-28575"/>
                <a:ext cx="2074190" cy="709466"/>
              </a:xfrm>
              <a:prstGeom prst="rect">
                <a:avLst/>
              </a:prstGeom>
            </p:spPr>
            <p:txBody>
              <a:bodyPr lIns="50800" tIns="50800" rIns="50800" bIns="50800" rtlCol="0" anchor="ctr"/>
              <a:lstStyle/>
              <a:p>
                <a:pPr algn="ctr">
                  <a:lnSpc>
                    <a:spcPts val="2535"/>
                  </a:lnSpc>
                </a:pPr>
                <a:endParaRPr/>
              </a:p>
            </p:txBody>
          </p:sp>
        </p:grpSp>
        <p:sp>
          <p:nvSpPr>
            <p:cNvPr id="43" name="Freeform 43"/>
            <p:cNvSpPr/>
            <p:nvPr/>
          </p:nvSpPr>
          <p:spPr>
            <a:xfrm>
              <a:off x="4687813" y="2546991"/>
              <a:ext cx="5186313" cy="720936"/>
            </a:xfrm>
            <a:custGeom>
              <a:avLst/>
              <a:gdLst/>
              <a:ahLst/>
              <a:cxnLst/>
              <a:rect l="l" t="t" r="r" b="b"/>
              <a:pathLst>
                <a:path w="5186313" h="720936">
                  <a:moveTo>
                    <a:pt x="0" y="0"/>
                  </a:moveTo>
                  <a:lnTo>
                    <a:pt x="5186313" y="0"/>
                  </a:lnTo>
                  <a:lnTo>
                    <a:pt x="5186313" y="720936"/>
                  </a:lnTo>
                  <a:lnTo>
                    <a:pt x="0" y="720936"/>
                  </a:lnTo>
                  <a:lnTo>
                    <a:pt x="0" y="0"/>
                  </a:lnTo>
                  <a:close/>
                </a:path>
              </a:pathLst>
            </a:custGeom>
            <a:blipFill>
              <a:blip r:embed="rId5"/>
              <a:stretch>
                <a:fillRect t="-2603" b="-2603"/>
              </a:stretch>
            </a:blipFill>
          </p:spPr>
          <p:txBody>
            <a:bodyPr/>
            <a:lstStyle/>
            <a:p>
              <a:endParaRPr lang="en-US"/>
            </a:p>
          </p:txBody>
        </p:sp>
        <p:sp>
          <p:nvSpPr>
            <p:cNvPr id="44" name="Freeform 44"/>
            <p:cNvSpPr/>
            <p:nvPr/>
          </p:nvSpPr>
          <p:spPr>
            <a:xfrm>
              <a:off x="1521474" y="1485690"/>
              <a:ext cx="7457641" cy="850270"/>
            </a:xfrm>
            <a:custGeom>
              <a:avLst/>
              <a:gdLst/>
              <a:ahLst/>
              <a:cxnLst/>
              <a:rect l="l" t="t" r="r" b="b"/>
              <a:pathLst>
                <a:path w="7457641" h="850270">
                  <a:moveTo>
                    <a:pt x="0" y="0"/>
                  </a:moveTo>
                  <a:lnTo>
                    <a:pt x="7457641" y="0"/>
                  </a:lnTo>
                  <a:lnTo>
                    <a:pt x="7457641" y="850269"/>
                  </a:lnTo>
                  <a:lnTo>
                    <a:pt x="0" y="850269"/>
                  </a:lnTo>
                  <a:lnTo>
                    <a:pt x="0" y="0"/>
                  </a:lnTo>
                  <a:close/>
                </a:path>
              </a:pathLst>
            </a:custGeom>
            <a:blipFill>
              <a:blip r:embed="rId6"/>
              <a:stretch>
                <a:fillRect t="-2603" b="-2603"/>
              </a:stretch>
            </a:blipFill>
          </p:spPr>
          <p:txBody>
            <a:bodyPr/>
            <a:lstStyle/>
            <a:p>
              <a:endParaRPr lang="en-US"/>
            </a:p>
          </p:txBody>
        </p:sp>
        <p:sp>
          <p:nvSpPr>
            <p:cNvPr id="45" name="TextBox 45"/>
            <p:cNvSpPr txBox="1"/>
            <p:nvPr/>
          </p:nvSpPr>
          <p:spPr>
            <a:xfrm>
              <a:off x="70310" y="2526459"/>
              <a:ext cx="4617504" cy="6858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Tính IG dựa trên x là</a:t>
              </a:r>
            </a:p>
          </p:txBody>
        </p:sp>
        <p:sp>
          <p:nvSpPr>
            <p:cNvPr id="46" name="TextBox 46"/>
            <p:cNvSpPr txBox="1"/>
            <p:nvPr/>
          </p:nvSpPr>
          <p:spPr>
            <a:xfrm>
              <a:off x="301048" y="88690"/>
              <a:ext cx="9898494" cy="13970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Tại mỗi node thuộc tính được chọn được xác định dựa vào</a:t>
              </a:r>
            </a:p>
          </p:txBody>
        </p:sp>
      </p:grpSp>
      <p:sp>
        <p:nvSpPr>
          <p:cNvPr id="47" name="AutoShape 47"/>
          <p:cNvSpPr/>
          <p:nvPr/>
        </p:nvSpPr>
        <p:spPr>
          <a:xfrm flipV="1">
            <a:off x="9593663" y="5639515"/>
            <a:ext cx="599937" cy="0"/>
          </a:xfrm>
          <a:prstGeom prst="line">
            <a:avLst/>
          </a:prstGeom>
          <a:ln w="38100" cap="flat">
            <a:solidFill>
              <a:srgbClr val="000000"/>
            </a:solidFill>
            <a:prstDash val="solid"/>
            <a:headEnd type="none" w="sm" len="sm"/>
            <a:tailEnd type="none" w="sm" len="sm"/>
          </a:ln>
        </p:spPr>
        <p:txBody>
          <a:bodyPr/>
          <a:lstStyle/>
          <a:p>
            <a:endParaRPr lang="en-US"/>
          </a:p>
        </p:txBody>
      </p:sp>
      <p:sp>
        <p:nvSpPr>
          <p:cNvPr id="48" name="AutoShape 48"/>
          <p:cNvSpPr/>
          <p:nvPr/>
        </p:nvSpPr>
        <p:spPr>
          <a:xfrm flipV="1">
            <a:off x="8348117" y="8098854"/>
            <a:ext cx="34622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175523" y="832446"/>
            <a:ext cx="7936953" cy="1193298"/>
            <a:chOff x="0" y="0"/>
            <a:chExt cx="10582605" cy="1591063"/>
          </a:xfrm>
        </p:grpSpPr>
        <p:grpSp>
          <p:nvGrpSpPr>
            <p:cNvPr id="4" name="Group 4"/>
            <p:cNvGrpSpPr/>
            <p:nvPr/>
          </p:nvGrpSpPr>
          <p:grpSpPr>
            <a:xfrm>
              <a:off x="0" y="0"/>
              <a:ext cx="10582605" cy="1591063"/>
              <a:chOff x="0" y="0"/>
              <a:chExt cx="1777740" cy="267278"/>
            </a:xfrm>
          </p:grpSpPr>
          <p:sp>
            <p:nvSpPr>
              <p:cNvPr id="5" name="Freeform 5"/>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pSp>
        <p:nvGrpSpPr>
          <p:cNvPr id="8" name="Group 8"/>
          <p:cNvGrpSpPr/>
          <p:nvPr/>
        </p:nvGrpSpPr>
        <p:grpSpPr>
          <a:xfrm>
            <a:off x="-954788" y="31656"/>
            <a:ext cx="4656793" cy="1994088"/>
            <a:chOff x="0" y="0"/>
            <a:chExt cx="6209058" cy="2658784"/>
          </a:xfrm>
        </p:grpSpPr>
        <p:grpSp>
          <p:nvGrpSpPr>
            <p:cNvPr id="9" name="Group 9"/>
            <p:cNvGrpSpPr/>
            <p:nvPr/>
          </p:nvGrpSpPr>
          <p:grpSpPr>
            <a:xfrm>
              <a:off x="0" y="0"/>
              <a:ext cx="6209058" cy="2658784"/>
              <a:chOff x="0" y="0"/>
              <a:chExt cx="1043041" cy="446641"/>
            </a:xfrm>
          </p:grpSpPr>
          <p:sp>
            <p:nvSpPr>
              <p:cNvPr id="10" name="Freeform 10"/>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981200" y="2880799"/>
            <a:ext cx="20574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858000" y="2880799"/>
            <a:ext cx="2787777"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823990"/>
            <a:ext cx="5011423" cy="16002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-Đơn giản, dễ hiểu, tốc độ nhanh</a:t>
            </a:r>
          </a:p>
          <a:p>
            <a:pPr algn="l">
              <a:lnSpc>
                <a:spcPts val="4200"/>
              </a:lnSpc>
            </a:pPr>
            <a:r>
              <a:rPr lang="en-US" sz="3000">
                <a:solidFill>
                  <a:srgbClr val="000000"/>
                </a:solidFill>
                <a:latin typeface="Rokkitt"/>
                <a:ea typeface="Rokkitt"/>
                <a:cs typeface="Rokkitt"/>
                <a:sym typeface="Rokkitt"/>
              </a:rPr>
              <a:t>-Không cần tham số đặc biệt</a:t>
            </a:r>
          </a:p>
        </p:txBody>
      </p:sp>
      <p:sp>
        <p:nvSpPr>
          <p:cNvPr id="18" name="TextBox 18"/>
          <p:cNvSpPr txBox="1"/>
          <p:nvPr/>
        </p:nvSpPr>
        <p:spPr>
          <a:xfrm>
            <a:off x="5838116" y="4290590"/>
            <a:ext cx="5011423" cy="26670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-Có xu hướng tạo cây quá phức tạp (overfitting)</a:t>
            </a:r>
          </a:p>
          <a:p>
            <a:pPr algn="l">
              <a:lnSpc>
                <a:spcPts val="4200"/>
              </a:lnSpc>
            </a:pPr>
            <a:r>
              <a:rPr lang="en-US" sz="3000">
                <a:solidFill>
                  <a:srgbClr val="000000"/>
                </a:solidFill>
                <a:latin typeface="Rokkitt"/>
                <a:ea typeface="Rokkitt"/>
                <a:cs typeface="Rokkitt"/>
                <a:sym typeface="Rokkitt"/>
              </a:rPr>
              <a:t>-Không hoạt động tốt với dữ liệu liên tục hoặc dữ liệu có quá nhiều thuộc tính phân loại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pic>
        <p:nvPicPr>
          <p:cNvPr id="8" name="Picture 8"/>
          <p:cNvPicPr>
            <a:picLocks noChangeAspect="1"/>
          </p:cNvPicPr>
          <p:nvPr/>
        </p:nvPicPr>
        <p:blipFill>
          <a:blip r:embed="rId3"/>
          <a:srcRect/>
          <a:stretch>
            <a:fillRect/>
          </a:stretch>
        </p:blipFill>
        <p:spPr>
          <a:xfrm>
            <a:off x="489137" y="2185773"/>
            <a:ext cx="6425735" cy="6425735"/>
          </a:xfrm>
          <a:prstGeom prst="rect">
            <a:avLst/>
          </a:prstGeom>
        </p:spPr>
      </p:pic>
      <p:grpSp>
        <p:nvGrpSpPr>
          <p:cNvPr id="9" name="Group 9"/>
          <p:cNvGrpSpPr/>
          <p:nvPr/>
        </p:nvGrpSpPr>
        <p:grpSpPr>
          <a:xfrm>
            <a:off x="7043174" y="1716178"/>
            <a:ext cx="10216126" cy="6854644"/>
            <a:chOff x="0" y="0"/>
            <a:chExt cx="13621501" cy="9139525"/>
          </a:xfrm>
        </p:grpSpPr>
        <p:grpSp>
          <p:nvGrpSpPr>
            <p:cNvPr id="10" name="Group 10"/>
            <p:cNvGrpSpPr/>
            <p:nvPr/>
          </p:nvGrpSpPr>
          <p:grpSpPr>
            <a:xfrm>
              <a:off x="0" y="0"/>
              <a:ext cx="13621501" cy="9139525"/>
              <a:chOff x="0" y="0"/>
              <a:chExt cx="2690667" cy="1805338"/>
            </a:xfrm>
          </p:grpSpPr>
          <p:sp>
            <p:nvSpPr>
              <p:cNvPr id="11" name="Freeform 11"/>
              <p:cNvSpPr/>
              <p:nvPr/>
            </p:nvSpPr>
            <p:spPr>
              <a:xfrm>
                <a:off x="0" y="0"/>
                <a:ext cx="2690667" cy="1805338"/>
              </a:xfrm>
              <a:custGeom>
                <a:avLst/>
                <a:gdLst/>
                <a:ahLst/>
                <a:cxnLst/>
                <a:rect l="l" t="t" r="r" b="b"/>
                <a:pathLst>
                  <a:path w="2690667" h="1805338">
                    <a:moveTo>
                      <a:pt x="75781" y="0"/>
                    </a:moveTo>
                    <a:lnTo>
                      <a:pt x="2614886" y="0"/>
                    </a:lnTo>
                    <a:cubicBezTo>
                      <a:pt x="2634984" y="0"/>
                      <a:pt x="2654259" y="7984"/>
                      <a:pt x="2668471" y="22196"/>
                    </a:cubicBezTo>
                    <a:cubicBezTo>
                      <a:pt x="2682683" y="36408"/>
                      <a:pt x="2690667" y="55683"/>
                      <a:pt x="2690667" y="75781"/>
                    </a:cubicBezTo>
                    <a:lnTo>
                      <a:pt x="2690667" y="1729557"/>
                    </a:lnTo>
                    <a:cubicBezTo>
                      <a:pt x="2690667" y="1749655"/>
                      <a:pt x="2682683" y="1768931"/>
                      <a:pt x="2668471" y="1783142"/>
                    </a:cubicBezTo>
                    <a:cubicBezTo>
                      <a:pt x="2654259" y="1797354"/>
                      <a:pt x="2634984" y="1805338"/>
                      <a:pt x="2614886" y="1805338"/>
                    </a:cubicBezTo>
                    <a:lnTo>
                      <a:pt x="75781" y="1805338"/>
                    </a:lnTo>
                    <a:cubicBezTo>
                      <a:pt x="33928" y="1805338"/>
                      <a:pt x="0" y="1771410"/>
                      <a:pt x="0" y="1729557"/>
                    </a:cubicBezTo>
                    <a:lnTo>
                      <a:pt x="0" y="75781"/>
                    </a:lnTo>
                    <a:cubicBezTo>
                      <a:pt x="0" y="55683"/>
                      <a:pt x="7984" y="36408"/>
                      <a:pt x="22196" y="22196"/>
                    </a:cubicBezTo>
                    <a:cubicBezTo>
                      <a:pt x="36408" y="7984"/>
                      <a:pt x="55683" y="0"/>
                      <a:pt x="75781" y="0"/>
                    </a:cubicBezTo>
                    <a:close/>
                  </a:path>
                </a:pathLst>
              </a:custGeom>
              <a:solidFill>
                <a:srgbClr val="F6E0B0">
                  <a:alpha val="80000"/>
                </a:srgbClr>
              </a:solidFill>
              <a:ln cap="rnd">
                <a:noFill/>
                <a:prstDash val="solid"/>
                <a:round/>
              </a:ln>
            </p:spPr>
            <p:txBody>
              <a:bodyPr/>
              <a:lstStyle/>
              <a:p>
                <a:endParaRPr lang="en-US"/>
              </a:p>
            </p:txBody>
          </p:sp>
          <p:sp>
            <p:nvSpPr>
              <p:cNvPr id="12" name="TextBox 12"/>
              <p:cNvSpPr txBox="1"/>
              <p:nvPr/>
            </p:nvSpPr>
            <p:spPr>
              <a:xfrm>
                <a:off x="0" y="-28575"/>
                <a:ext cx="2690667" cy="183391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3" name="Group 13"/>
            <p:cNvGrpSpPr/>
            <p:nvPr/>
          </p:nvGrpSpPr>
          <p:grpSpPr>
            <a:xfrm>
              <a:off x="1224735" y="261672"/>
              <a:ext cx="11172031" cy="1591063"/>
              <a:chOff x="0" y="0"/>
              <a:chExt cx="1876756" cy="267278"/>
            </a:xfrm>
          </p:grpSpPr>
          <p:sp>
            <p:nvSpPr>
              <p:cNvPr id="14" name="Freeform 14"/>
              <p:cNvSpPr/>
              <p:nvPr/>
            </p:nvSpPr>
            <p:spPr>
              <a:xfrm>
                <a:off x="0" y="0"/>
                <a:ext cx="1876756" cy="267278"/>
              </a:xfrm>
              <a:custGeom>
                <a:avLst/>
                <a:gdLst/>
                <a:ahLst/>
                <a:cxnLst/>
                <a:rect l="l" t="t" r="r" b="b"/>
                <a:pathLst>
                  <a:path w="1876756" h="267278">
                    <a:moveTo>
                      <a:pt x="1876756" y="133639"/>
                    </a:moveTo>
                    <a:lnTo>
                      <a:pt x="1673556" y="267278"/>
                    </a:lnTo>
                    <a:lnTo>
                      <a:pt x="203200" y="267278"/>
                    </a:lnTo>
                    <a:lnTo>
                      <a:pt x="0" y="133639"/>
                    </a:lnTo>
                    <a:lnTo>
                      <a:pt x="203200" y="0"/>
                    </a:lnTo>
                    <a:lnTo>
                      <a:pt x="1673556" y="0"/>
                    </a:lnTo>
                    <a:lnTo>
                      <a:pt x="1876756" y="133639"/>
                    </a:lnTo>
                    <a:close/>
                  </a:path>
                </a:pathLst>
              </a:custGeom>
              <a:solidFill>
                <a:srgbClr val="A0BAFC"/>
              </a:solidFill>
              <a:ln w="38100" cap="sq">
                <a:solidFill>
                  <a:srgbClr val="000000"/>
                </a:solidFill>
                <a:prstDash val="solid"/>
                <a:miter/>
              </a:ln>
            </p:spPr>
            <p:txBody>
              <a:bodyPr/>
              <a:lstStyle/>
              <a:p>
                <a:endParaRPr lang="en-US"/>
              </a:p>
            </p:txBody>
          </p:sp>
          <p:sp>
            <p:nvSpPr>
              <p:cNvPr id="15" name="TextBox 15"/>
              <p:cNvSpPr txBox="1"/>
              <p:nvPr/>
            </p:nvSpPr>
            <p:spPr>
              <a:xfrm>
                <a:off x="114300" y="-28575"/>
                <a:ext cx="1648156" cy="295853"/>
              </a:xfrm>
              <a:prstGeom prst="rect">
                <a:avLst/>
              </a:prstGeom>
            </p:spPr>
            <p:txBody>
              <a:bodyPr lIns="47047" tIns="47047" rIns="47047" bIns="47047" rtlCol="0" anchor="ctr"/>
              <a:lstStyle/>
              <a:p>
                <a:pPr algn="ctr">
                  <a:lnSpc>
                    <a:spcPts val="2535"/>
                  </a:lnSpc>
                </a:pPr>
                <a:endParaRPr/>
              </a:p>
            </p:txBody>
          </p:sp>
        </p:grpSp>
        <p:sp>
          <p:nvSpPr>
            <p:cNvPr id="16" name="TextBox 16"/>
            <p:cNvSpPr txBox="1"/>
            <p:nvPr/>
          </p:nvSpPr>
          <p:spPr>
            <a:xfrm>
              <a:off x="4362881" y="504753"/>
              <a:ext cx="4895740"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7" name="TextBox 17"/>
            <p:cNvSpPr txBox="1"/>
            <p:nvPr/>
          </p:nvSpPr>
          <p:spPr>
            <a:xfrm>
              <a:off x="243863" y="2276878"/>
              <a:ext cx="13133775" cy="55890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Mạng nơ-ron nhân tạo là một mô hình mô phỏng cách mà hệ thống thần kinh con người hoạt động. Gồm các nơ-ron kết nối với nhau thông qua các trọng số.</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Mỗi nơ-ron nhận đầu vào, xử lý và truyền ra đầu ra cho nơ-ron khác</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7335771" y="1716178"/>
            <a:ext cx="10108327" cy="6854644"/>
            <a:chOff x="0" y="0"/>
            <a:chExt cx="13477769" cy="9139525"/>
          </a:xfrm>
        </p:grpSpPr>
        <p:grpSp>
          <p:nvGrpSpPr>
            <p:cNvPr id="9" name="Group 9"/>
            <p:cNvGrpSpPr/>
            <p:nvPr/>
          </p:nvGrpSpPr>
          <p:grpSpPr>
            <a:xfrm>
              <a:off x="0" y="0"/>
              <a:ext cx="13477769" cy="9139525"/>
              <a:chOff x="0" y="0"/>
              <a:chExt cx="2662275" cy="1805338"/>
            </a:xfrm>
          </p:grpSpPr>
          <p:sp>
            <p:nvSpPr>
              <p:cNvPr id="10" name="Freeform 10"/>
              <p:cNvSpPr/>
              <p:nvPr/>
            </p:nvSpPr>
            <p:spPr>
              <a:xfrm>
                <a:off x="0" y="0"/>
                <a:ext cx="2662275" cy="1805338"/>
              </a:xfrm>
              <a:custGeom>
                <a:avLst/>
                <a:gdLst/>
                <a:ahLst/>
                <a:cxnLst/>
                <a:rect l="l" t="t" r="r" b="b"/>
                <a:pathLst>
                  <a:path w="2662275" h="1805338">
                    <a:moveTo>
                      <a:pt x="76590" y="0"/>
                    </a:moveTo>
                    <a:lnTo>
                      <a:pt x="2585686" y="0"/>
                    </a:lnTo>
                    <a:cubicBezTo>
                      <a:pt x="2605999" y="0"/>
                      <a:pt x="2625480" y="8069"/>
                      <a:pt x="2639843" y="22433"/>
                    </a:cubicBezTo>
                    <a:cubicBezTo>
                      <a:pt x="2654206" y="36796"/>
                      <a:pt x="2662275" y="56277"/>
                      <a:pt x="2662275" y="76590"/>
                    </a:cubicBezTo>
                    <a:lnTo>
                      <a:pt x="2662275" y="1728749"/>
                    </a:lnTo>
                    <a:cubicBezTo>
                      <a:pt x="2662275" y="1749061"/>
                      <a:pt x="2654206" y="1768542"/>
                      <a:pt x="2639843" y="1782906"/>
                    </a:cubicBezTo>
                    <a:cubicBezTo>
                      <a:pt x="2625480" y="1797269"/>
                      <a:pt x="2605999" y="1805338"/>
                      <a:pt x="2585686" y="1805338"/>
                    </a:cubicBezTo>
                    <a:lnTo>
                      <a:pt x="76590" y="1805338"/>
                    </a:lnTo>
                    <a:cubicBezTo>
                      <a:pt x="56277" y="1805338"/>
                      <a:pt x="36796" y="1797269"/>
                      <a:pt x="22433" y="1782906"/>
                    </a:cubicBezTo>
                    <a:cubicBezTo>
                      <a:pt x="8069" y="1768542"/>
                      <a:pt x="0" y="1749061"/>
                      <a:pt x="0" y="1728749"/>
                    </a:cubicBezTo>
                    <a:lnTo>
                      <a:pt x="0" y="76590"/>
                    </a:lnTo>
                    <a:cubicBezTo>
                      <a:pt x="0" y="56277"/>
                      <a:pt x="8069" y="36796"/>
                      <a:pt x="22433" y="22433"/>
                    </a:cubicBezTo>
                    <a:cubicBezTo>
                      <a:pt x="36796" y="8069"/>
                      <a:pt x="56277" y="0"/>
                      <a:pt x="76590"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662275" cy="183391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447582" y="297479"/>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420162" y="540561"/>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Cấu trúc</a:t>
              </a:r>
            </a:p>
          </p:txBody>
        </p:sp>
        <p:sp>
          <p:nvSpPr>
            <p:cNvPr id="16" name="TextBox 16"/>
            <p:cNvSpPr txBox="1"/>
            <p:nvPr/>
          </p:nvSpPr>
          <p:spPr>
            <a:xfrm>
              <a:off x="0" y="2961995"/>
              <a:ext cx="13282705" cy="46492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Input layer: Nhận dữ liệu đầu vào</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Hidden layer: Xử lý thông tin, tạo ra các đặc trưng mới.</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Output layer: Dự đoán kết quả cuối cùng của bài toán.</a:t>
              </a:r>
            </a:p>
          </p:txBody>
        </p:sp>
      </p:grpSp>
      <p:sp>
        <p:nvSpPr>
          <p:cNvPr id="17" name="Freeform 17"/>
          <p:cNvSpPr/>
          <p:nvPr/>
        </p:nvSpPr>
        <p:spPr>
          <a:xfrm>
            <a:off x="566464" y="2661477"/>
            <a:ext cx="6520201" cy="4964047"/>
          </a:xfrm>
          <a:custGeom>
            <a:avLst/>
            <a:gdLst/>
            <a:ahLst/>
            <a:cxnLst/>
            <a:rect l="l" t="t" r="r" b="b"/>
            <a:pathLst>
              <a:path w="6520201" h="4964047">
                <a:moveTo>
                  <a:pt x="0" y="0"/>
                </a:moveTo>
                <a:lnTo>
                  <a:pt x="6520202" y="0"/>
                </a:lnTo>
                <a:lnTo>
                  <a:pt x="6520202" y="4964046"/>
                </a:lnTo>
                <a:lnTo>
                  <a:pt x="0" y="496404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Cách hoạt động</a:t>
              </a:r>
            </a:p>
          </p:txBody>
        </p:sp>
      </p:grpSp>
      <p:sp>
        <p:nvSpPr>
          <p:cNvPr id="13" name="Freeform 13"/>
          <p:cNvSpPr/>
          <p:nvPr/>
        </p:nvSpPr>
        <p:spPr>
          <a:xfrm>
            <a:off x="1191751" y="2193520"/>
            <a:ext cx="6716860" cy="6716860"/>
          </a:xfrm>
          <a:custGeom>
            <a:avLst/>
            <a:gdLst/>
            <a:ahLst/>
            <a:cxnLst/>
            <a:rect l="l" t="t" r="r" b="b"/>
            <a:pathLst>
              <a:path w="6716860" h="6716860">
                <a:moveTo>
                  <a:pt x="0" y="0"/>
                </a:moveTo>
                <a:lnTo>
                  <a:pt x="6716859" y="0"/>
                </a:lnTo>
                <a:lnTo>
                  <a:pt x="6716859" y="6716860"/>
                </a:lnTo>
                <a:lnTo>
                  <a:pt x="0" y="6716860"/>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8921637" y="2148942"/>
            <a:ext cx="8381679" cy="6806015"/>
            <a:chOff x="0" y="0"/>
            <a:chExt cx="11175572" cy="9074687"/>
          </a:xfrm>
        </p:grpSpPr>
        <p:grpSp>
          <p:nvGrpSpPr>
            <p:cNvPr id="15" name="Group 15"/>
            <p:cNvGrpSpPr/>
            <p:nvPr/>
          </p:nvGrpSpPr>
          <p:grpSpPr>
            <a:xfrm>
              <a:off x="76094" y="0"/>
              <a:ext cx="11099478" cy="9074687"/>
              <a:chOff x="0" y="0"/>
              <a:chExt cx="2662275" cy="2176617"/>
            </a:xfrm>
          </p:grpSpPr>
          <p:sp>
            <p:nvSpPr>
              <p:cNvPr id="16" name="Freeform 16"/>
              <p:cNvSpPr/>
              <p:nvPr/>
            </p:nvSpPr>
            <p:spPr>
              <a:xfrm>
                <a:off x="0" y="0"/>
                <a:ext cx="2662275" cy="2176617"/>
              </a:xfrm>
              <a:custGeom>
                <a:avLst/>
                <a:gdLst/>
                <a:ahLst/>
                <a:cxnLst/>
                <a:rect l="l" t="t" r="r" b="b"/>
                <a:pathLst>
                  <a:path w="2662275" h="2176617">
                    <a:moveTo>
                      <a:pt x="93000" y="0"/>
                    </a:moveTo>
                    <a:lnTo>
                      <a:pt x="2569275" y="0"/>
                    </a:lnTo>
                    <a:cubicBezTo>
                      <a:pt x="2620638" y="0"/>
                      <a:pt x="2662275" y="41638"/>
                      <a:pt x="2662275" y="93000"/>
                    </a:cubicBezTo>
                    <a:lnTo>
                      <a:pt x="2662275" y="2083617"/>
                    </a:lnTo>
                    <a:cubicBezTo>
                      <a:pt x="2662275" y="2108282"/>
                      <a:pt x="2652477" y="2131937"/>
                      <a:pt x="2635036" y="2149378"/>
                    </a:cubicBezTo>
                    <a:cubicBezTo>
                      <a:pt x="2617595" y="2166819"/>
                      <a:pt x="2593940" y="2176617"/>
                      <a:pt x="2569275" y="2176617"/>
                    </a:cubicBezTo>
                    <a:lnTo>
                      <a:pt x="93000" y="2176617"/>
                    </a:lnTo>
                    <a:cubicBezTo>
                      <a:pt x="68335" y="2176617"/>
                      <a:pt x="44680" y="2166819"/>
                      <a:pt x="27239" y="2149378"/>
                    </a:cubicBezTo>
                    <a:cubicBezTo>
                      <a:pt x="9798" y="2131937"/>
                      <a:pt x="0" y="2108282"/>
                      <a:pt x="0" y="2083617"/>
                    </a:cubicBezTo>
                    <a:lnTo>
                      <a:pt x="0" y="93000"/>
                    </a:lnTo>
                    <a:cubicBezTo>
                      <a:pt x="0" y="68335"/>
                      <a:pt x="9798" y="44680"/>
                      <a:pt x="27239" y="27239"/>
                    </a:cubicBezTo>
                    <a:cubicBezTo>
                      <a:pt x="44680" y="9798"/>
                      <a:pt x="68335" y="0"/>
                      <a:pt x="93000" y="0"/>
                    </a:cubicBezTo>
                    <a:close/>
                  </a:path>
                </a:pathLst>
              </a:custGeom>
              <a:solidFill>
                <a:srgbClr val="F6E0B0">
                  <a:alpha val="80000"/>
                </a:srgbClr>
              </a:solidFill>
              <a:ln cap="rnd">
                <a:noFill/>
                <a:prstDash val="solid"/>
                <a:round/>
              </a:ln>
            </p:spPr>
            <p:txBody>
              <a:bodyPr/>
              <a:lstStyle/>
              <a:p>
                <a:endParaRPr lang="en-US"/>
              </a:p>
            </p:txBody>
          </p:sp>
          <p:sp>
            <p:nvSpPr>
              <p:cNvPr id="17" name="TextBox 17"/>
              <p:cNvSpPr txBox="1"/>
              <p:nvPr/>
            </p:nvSpPr>
            <p:spPr>
              <a:xfrm>
                <a:off x="0" y="-28575"/>
                <a:ext cx="2662275" cy="2205192"/>
              </a:xfrm>
              <a:prstGeom prst="rect">
                <a:avLst/>
              </a:prstGeom>
            </p:spPr>
            <p:txBody>
              <a:bodyPr lIns="41836" tIns="41836" rIns="41836" bIns="41836" rtlCol="0" anchor="ctr"/>
              <a:lstStyle/>
              <a:p>
                <a:pPr algn="ctr">
                  <a:lnSpc>
                    <a:spcPts val="2535"/>
                  </a:lnSpc>
                </a:pPr>
                <a:endParaRPr/>
              </a:p>
              <a:p>
                <a:pPr algn="ctr">
                  <a:lnSpc>
                    <a:spcPts val="2535"/>
                  </a:lnSpc>
                </a:pPr>
                <a:endParaRPr/>
              </a:p>
            </p:txBody>
          </p:sp>
        </p:grpSp>
        <p:sp>
          <p:nvSpPr>
            <p:cNvPr id="18" name="TextBox 18"/>
            <p:cNvSpPr txBox="1"/>
            <p:nvPr/>
          </p:nvSpPr>
          <p:spPr>
            <a:xfrm>
              <a:off x="564445" y="307767"/>
              <a:ext cx="10122777" cy="829245"/>
            </a:xfrm>
            <a:prstGeom prst="rect">
              <a:avLst/>
            </a:prstGeom>
          </p:spPr>
          <p:txBody>
            <a:bodyPr lIns="0" tIns="0" rIns="0" bIns="0" rtlCol="0" anchor="t">
              <a:spAutoFit/>
            </a:bodyPr>
            <a:lstStyle/>
            <a:p>
              <a:pPr algn="ctr">
                <a:lnSpc>
                  <a:spcPts val="5188"/>
                </a:lnSpc>
              </a:pPr>
              <a:r>
                <a:rPr lang="en-US" sz="3705" b="1">
                  <a:solidFill>
                    <a:srgbClr val="000000"/>
                  </a:solidFill>
                  <a:latin typeface="Rokkitt Bold"/>
                  <a:ea typeface="Rokkitt Bold"/>
                  <a:cs typeface="Rokkitt Bold"/>
                  <a:sym typeface="Rokkitt Bold"/>
                </a:rPr>
                <a:t>Hàm kích hoạt (Activation Function)</a:t>
              </a:r>
            </a:p>
          </p:txBody>
        </p:sp>
        <p:sp>
          <p:nvSpPr>
            <p:cNvPr id="19" name="TextBox 19"/>
            <p:cNvSpPr txBox="1"/>
            <p:nvPr/>
          </p:nvSpPr>
          <p:spPr>
            <a:xfrm>
              <a:off x="0" y="1752774"/>
              <a:ext cx="10938835" cy="6930301"/>
            </a:xfrm>
            <a:prstGeom prst="rect">
              <a:avLst/>
            </a:prstGeom>
          </p:spPr>
          <p:txBody>
            <a:bodyPr lIns="0" tIns="0" rIns="0" bIns="0" rtlCol="0" anchor="t">
              <a:spAutoFit/>
            </a:bodyPr>
            <a:lstStyle/>
            <a:p>
              <a:pPr marL="711208" lvl="1" indent="-355604" algn="just">
                <a:lnSpc>
                  <a:spcPts val="4611"/>
                </a:lnSpc>
                <a:buFont typeface="Arial"/>
                <a:buChar char="•"/>
              </a:pPr>
              <a:r>
                <a:rPr lang="en-US" sz="3294">
                  <a:solidFill>
                    <a:srgbClr val="000000"/>
                  </a:solidFill>
                  <a:latin typeface="Rokkitt"/>
                  <a:ea typeface="Rokkitt"/>
                  <a:cs typeface="Rokkitt"/>
                  <a:sym typeface="Rokkitt"/>
                </a:rPr>
                <a:t>Sigmoid: Sử dụng chủ yếu trong các bài toán phân loại nhị phân.</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ReLU: Dùng trong các mạng nơ-ron có nhiều lớp vì khả năng khắc phục hiện tượng mất mát gradient trong quá trình huấn luyện.</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Softmax: Dùng trong các bài toán phân loại đa lớp như bài toán dự đoán thời tiết này.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sp>
        <p:nvSpPr>
          <p:cNvPr id="8" name="Freeform 8"/>
          <p:cNvSpPr/>
          <p:nvPr/>
        </p:nvSpPr>
        <p:spPr>
          <a:xfrm>
            <a:off x="1535222" y="2193520"/>
            <a:ext cx="6716860" cy="6716860"/>
          </a:xfrm>
          <a:custGeom>
            <a:avLst/>
            <a:gdLst/>
            <a:ahLst/>
            <a:cxnLst/>
            <a:rect l="l" t="t" r="r" b="b"/>
            <a:pathLst>
              <a:path w="6716860" h="6716860">
                <a:moveTo>
                  <a:pt x="0" y="0"/>
                </a:moveTo>
                <a:lnTo>
                  <a:pt x="6716859" y="0"/>
                </a:lnTo>
                <a:lnTo>
                  <a:pt x="6716859" y="6716860"/>
                </a:lnTo>
                <a:lnTo>
                  <a:pt x="0" y="6716860"/>
                </a:lnTo>
                <a:lnTo>
                  <a:pt x="0" y="0"/>
                </a:lnTo>
                <a:close/>
              </a:path>
            </a:pathLst>
          </a:custGeom>
          <a:blipFill>
            <a:blip r:embed="rId3"/>
            <a:stretch>
              <a:fillRect/>
            </a:stretch>
          </a:blipFill>
          <a:ln cap="rnd">
            <a:noFill/>
            <a:prstDash val="solid"/>
            <a:round/>
          </a:ln>
        </p:spPr>
        <p:txBody>
          <a:bodyPr/>
          <a:lstStyle/>
          <a:p>
            <a:endParaRPr lang="en-US"/>
          </a:p>
        </p:txBody>
      </p:sp>
      <p:grpSp>
        <p:nvGrpSpPr>
          <p:cNvPr id="9" name="Group 9"/>
          <p:cNvGrpSpPr/>
          <p:nvPr/>
        </p:nvGrpSpPr>
        <p:grpSpPr>
          <a:xfrm>
            <a:off x="8825326" y="2148942"/>
            <a:ext cx="8477990" cy="6806015"/>
            <a:chOff x="0" y="0"/>
            <a:chExt cx="11303987" cy="9074687"/>
          </a:xfrm>
        </p:grpSpPr>
        <p:grpSp>
          <p:nvGrpSpPr>
            <p:cNvPr id="10" name="Group 10"/>
            <p:cNvGrpSpPr/>
            <p:nvPr/>
          </p:nvGrpSpPr>
          <p:grpSpPr>
            <a:xfrm>
              <a:off x="204509" y="0"/>
              <a:ext cx="11099478" cy="9074687"/>
              <a:chOff x="0" y="0"/>
              <a:chExt cx="2662275" cy="2176617"/>
            </a:xfrm>
          </p:grpSpPr>
          <p:sp>
            <p:nvSpPr>
              <p:cNvPr id="11" name="Freeform 11"/>
              <p:cNvSpPr/>
              <p:nvPr/>
            </p:nvSpPr>
            <p:spPr>
              <a:xfrm>
                <a:off x="0" y="0"/>
                <a:ext cx="2662275" cy="2176617"/>
              </a:xfrm>
              <a:custGeom>
                <a:avLst/>
                <a:gdLst/>
                <a:ahLst/>
                <a:cxnLst/>
                <a:rect l="l" t="t" r="r" b="b"/>
                <a:pathLst>
                  <a:path w="2662275" h="2176617">
                    <a:moveTo>
                      <a:pt x="93000" y="0"/>
                    </a:moveTo>
                    <a:lnTo>
                      <a:pt x="2569275" y="0"/>
                    </a:lnTo>
                    <a:cubicBezTo>
                      <a:pt x="2620638" y="0"/>
                      <a:pt x="2662275" y="41638"/>
                      <a:pt x="2662275" y="93000"/>
                    </a:cubicBezTo>
                    <a:lnTo>
                      <a:pt x="2662275" y="2083617"/>
                    </a:lnTo>
                    <a:cubicBezTo>
                      <a:pt x="2662275" y="2108282"/>
                      <a:pt x="2652477" y="2131937"/>
                      <a:pt x="2635036" y="2149378"/>
                    </a:cubicBezTo>
                    <a:cubicBezTo>
                      <a:pt x="2617595" y="2166819"/>
                      <a:pt x="2593940" y="2176617"/>
                      <a:pt x="2569275" y="2176617"/>
                    </a:cubicBezTo>
                    <a:lnTo>
                      <a:pt x="93000" y="2176617"/>
                    </a:lnTo>
                    <a:cubicBezTo>
                      <a:pt x="68335" y="2176617"/>
                      <a:pt x="44680" y="2166819"/>
                      <a:pt x="27239" y="2149378"/>
                    </a:cubicBezTo>
                    <a:cubicBezTo>
                      <a:pt x="9798" y="2131937"/>
                      <a:pt x="0" y="2108282"/>
                      <a:pt x="0" y="2083617"/>
                    </a:cubicBezTo>
                    <a:lnTo>
                      <a:pt x="0" y="93000"/>
                    </a:lnTo>
                    <a:cubicBezTo>
                      <a:pt x="0" y="68335"/>
                      <a:pt x="9798" y="44680"/>
                      <a:pt x="27239" y="27239"/>
                    </a:cubicBezTo>
                    <a:cubicBezTo>
                      <a:pt x="44680" y="9798"/>
                      <a:pt x="68335" y="0"/>
                      <a:pt x="93000" y="0"/>
                    </a:cubicBezTo>
                    <a:close/>
                  </a:path>
                </a:pathLst>
              </a:custGeom>
              <a:solidFill>
                <a:srgbClr val="F6E0B0">
                  <a:alpha val="80000"/>
                </a:srgbClr>
              </a:solidFill>
              <a:ln cap="rnd">
                <a:noFill/>
                <a:prstDash val="solid"/>
                <a:round/>
              </a:ln>
            </p:spPr>
            <p:txBody>
              <a:bodyPr/>
              <a:lstStyle/>
              <a:p>
                <a:endParaRPr lang="en-US"/>
              </a:p>
            </p:txBody>
          </p:sp>
          <p:sp>
            <p:nvSpPr>
              <p:cNvPr id="12" name="TextBox 12"/>
              <p:cNvSpPr txBox="1"/>
              <p:nvPr/>
            </p:nvSpPr>
            <p:spPr>
              <a:xfrm>
                <a:off x="0" y="-28575"/>
                <a:ext cx="2662275" cy="2205192"/>
              </a:xfrm>
              <a:prstGeom prst="rect">
                <a:avLst/>
              </a:prstGeom>
            </p:spPr>
            <p:txBody>
              <a:bodyPr lIns="41836" tIns="41836" rIns="41836" bIns="41836" rtlCol="0" anchor="ctr"/>
              <a:lstStyle/>
              <a:p>
                <a:pPr algn="ctr">
                  <a:lnSpc>
                    <a:spcPts val="2535"/>
                  </a:lnSpc>
                </a:pPr>
                <a:endParaRPr/>
              </a:p>
              <a:p>
                <a:pPr algn="ctr">
                  <a:lnSpc>
                    <a:spcPts val="2535"/>
                  </a:lnSpc>
                </a:pPr>
                <a:endParaRPr/>
              </a:p>
            </p:txBody>
          </p:sp>
        </p:grpSp>
        <p:sp>
          <p:nvSpPr>
            <p:cNvPr id="13" name="TextBox 13"/>
            <p:cNvSpPr txBox="1"/>
            <p:nvPr/>
          </p:nvSpPr>
          <p:spPr>
            <a:xfrm>
              <a:off x="692859" y="307767"/>
              <a:ext cx="10122777" cy="829245"/>
            </a:xfrm>
            <a:prstGeom prst="rect">
              <a:avLst/>
            </a:prstGeom>
          </p:spPr>
          <p:txBody>
            <a:bodyPr lIns="0" tIns="0" rIns="0" bIns="0" rtlCol="0" anchor="t">
              <a:spAutoFit/>
            </a:bodyPr>
            <a:lstStyle/>
            <a:p>
              <a:pPr algn="ctr">
                <a:lnSpc>
                  <a:spcPts val="5188"/>
                </a:lnSpc>
              </a:pPr>
              <a:r>
                <a:rPr lang="en-US" sz="3705" b="1">
                  <a:solidFill>
                    <a:srgbClr val="000000"/>
                  </a:solidFill>
                  <a:latin typeface="Rokkitt Bold"/>
                  <a:ea typeface="Rokkitt Bold"/>
                  <a:cs typeface="Rokkitt Bold"/>
                  <a:sym typeface="Rokkitt Bold"/>
                </a:rPr>
                <a:t>Hàm mất mát (Loss Function)</a:t>
              </a:r>
            </a:p>
          </p:txBody>
        </p:sp>
        <p:sp>
          <p:nvSpPr>
            <p:cNvPr id="14" name="TextBox 14"/>
            <p:cNvSpPr txBox="1"/>
            <p:nvPr/>
          </p:nvSpPr>
          <p:spPr>
            <a:xfrm>
              <a:off x="0" y="1808055"/>
              <a:ext cx="11081034" cy="5382376"/>
            </a:xfrm>
            <a:prstGeom prst="rect">
              <a:avLst/>
            </a:prstGeom>
          </p:spPr>
          <p:txBody>
            <a:bodyPr lIns="0" tIns="0" rIns="0" bIns="0" rtlCol="0" anchor="t">
              <a:spAutoFit/>
            </a:bodyPr>
            <a:lstStyle/>
            <a:p>
              <a:pPr marL="711208" lvl="1" indent="-355604" algn="just">
                <a:lnSpc>
                  <a:spcPts val="4611"/>
                </a:lnSpc>
                <a:buFont typeface="Arial"/>
                <a:buChar char="•"/>
              </a:pPr>
              <a:r>
                <a:rPr lang="en-US" sz="3294">
                  <a:solidFill>
                    <a:srgbClr val="000000"/>
                  </a:solidFill>
                  <a:latin typeface="Rokkitt"/>
                  <a:ea typeface="Rokkitt"/>
                  <a:cs typeface="Rokkitt"/>
                  <a:sym typeface="Rokkitt"/>
                </a:rPr>
                <a:t>Hàm mất mát đo lường sự khác biệt giữa giá trị dự đoán và giá trị thực tế.</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Đối với bài toán phân loại, đặc biệt là phân loại đa lớp, hàm mất mát thường được sử dụng là Cross-Entropy Loss - tối ưu hóa mạng bằng cách giảm thiểu sự khác biệt giữa nhãn dự đoán và nhãn thực tế.</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324071"/>
            <a:ext cx="5638858" cy="5638858"/>
          </a:xfrm>
          <a:custGeom>
            <a:avLst/>
            <a:gdLst/>
            <a:ahLst/>
            <a:cxnLst/>
            <a:rect l="l" t="t" r="r" b="b"/>
            <a:pathLst>
              <a:path w="5638858" h="5638858">
                <a:moveTo>
                  <a:pt x="0" y="0"/>
                </a:moveTo>
                <a:lnTo>
                  <a:pt x="5638858" y="0"/>
                </a:lnTo>
                <a:lnTo>
                  <a:pt x="5638858" y="5638858"/>
                </a:lnTo>
                <a:lnTo>
                  <a:pt x="0" y="5638858"/>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2057400" y="2880799"/>
            <a:ext cx="21336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934200" y="2880799"/>
            <a:ext cx="2885543"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-Khả năng học tốt các mối quan hệ phi tuyến</a:t>
            </a:r>
          </a:p>
          <a:p>
            <a:pPr algn="l">
              <a:lnSpc>
                <a:spcPts val="4200"/>
              </a:lnSpc>
            </a:pPr>
            <a:r>
              <a:rPr lang="en-US" sz="3000">
                <a:solidFill>
                  <a:srgbClr val="000000"/>
                </a:solidFill>
                <a:latin typeface="Rokkitt"/>
                <a:ea typeface="Rokkitt"/>
                <a:cs typeface="Rokkitt"/>
                <a:sym typeface="Rokkitt"/>
              </a:rPr>
              <a:t>-Khả năng xử lý dữ liệu lớn</a:t>
            </a:r>
          </a:p>
          <a:p>
            <a:pPr algn="l">
              <a:lnSpc>
                <a:spcPts val="4200"/>
              </a:lnSpc>
            </a:pPr>
            <a:r>
              <a:rPr lang="en-US" sz="3000">
                <a:solidFill>
                  <a:srgbClr val="000000"/>
                </a:solidFill>
                <a:latin typeface="Rokkitt"/>
                <a:ea typeface="Rokkitt"/>
                <a:cs typeface="Rokkitt"/>
                <a:sym typeface="Rokkitt"/>
              </a:rPr>
              <a:t>-Tính linh hoạt</a:t>
            </a:r>
          </a:p>
          <a:p>
            <a:pPr algn="l">
              <a:lnSpc>
                <a:spcPts val="4200"/>
              </a:lnSpc>
            </a:pPr>
            <a:r>
              <a:rPr lang="en-US" sz="3000">
                <a:solidFill>
                  <a:srgbClr val="000000"/>
                </a:solidFill>
                <a:latin typeface="Rokkitt"/>
                <a:ea typeface="Rokkitt"/>
                <a:cs typeface="Rokkitt"/>
                <a:sym typeface="Rokkitt"/>
              </a:rPr>
              <a:t>-Tự động học các đặc trưng</a:t>
            </a:r>
          </a:p>
          <a:p>
            <a:pPr algn="l">
              <a:lnSpc>
                <a:spcPts val="4200"/>
              </a:lnSpc>
            </a:pPr>
            <a:r>
              <a:rPr lang="en-US" sz="3000">
                <a:solidFill>
                  <a:srgbClr val="000000"/>
                </a:solidFill>
                <a:latin typeface="Rokkitt"/>
                <a:ea typeface="Rokkitt"/>
                <a:cs typeface="Rokkitt"/>
                <a:sym typeface="Rokkitt"/>
              </a:rPr>
              <a:t>-Khả năng tinh chỉnh và tinh vi</a:t>
            </a:r>
          </a:p>
        </p:txBody>
      </p:sp>
      <p:sp>
        <p:nvSpPr>
          <p:cNvPr id="18" name="TextBox 18"/>
          <p:cNvSpPr txBox="1"/>
          <p:nvPr/>
        </p:nvSpPr>
        <p:spPr>
          <a:xfrm>
            <a:off x="583811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-Yêu cầu về tài nguyên cao</a:t>
            </a:r>
          </a:p>
          <a:p>
            <a:pPr algn="l">
              <a:lnSpc>
                <a:spcPts val="4200"/>
              </a:lnSpc>
            </a:pPr>
            <a:r>
              <a:rPr lang="en-US" sz="3000">
                <a:solidFill>
                  <a:srgbClr val="000000"/>
                </a:solidFill>
                <a:latin typeface="Rokkitt"/>
                <a:ea typeface="Rokkitt"/>
                <a:cs typeface="Rokkitt"/>
                <a:sym typeface="Rokkitt"/>
              </a:rPr>
              <a:t>-Thời gian huấn luyện dài</a:t>
            </a:r>
          </a:p>
          <a:p>
            <a:pPr algn="l">
              <a:lnSpc>
                <a:spcPts val="4200"/>
              </a:lnSpc>
            </a:pPr>
            <a:r>
              <a:rPr lang="en-US" sz="3000">
                <a:solidFill>
                  <a:srgbClr val="000000"/>
                </a:solidFill>
                <a:latin typeface="Rokkitt"/>
                <a:ea typeface="Rokkitt"/>
                <a:cs typeface="Rokkitt"/>
                <a:sym typeface="Rokkitt"/>
              </a:rPr>
              <a:t>-Khó khăn trong việc giải thích</a:t>
            </a:r>
          </a:p>
          <a:p>
            <a:pPr algn="l">
              <a:lnSpc>
                <a:spcPts val="4200"/>
              </a:lnSpc>
            </a:pPr>
            <a:r>
              <a:rPr lang="en-US" sz="3000">
                <a:solidFill>
                  <a:srgbClr val="000000"/>
                </a:solidFill>
                <a:latin typeface="Rokkitt"/>
                <a:ea typeface="Rokkitt"/>
                <a:cs typeface="Rokkitt"/>
                <a:sym typeface="Rokkitt"/>
              </a:rPr>
              <a:t>-Rủi ro overfitting</a:t>
            </a:r>
          </a:p>
          <a:p>
            <a:pPr algn="l">
              <a:lnSpc>
                <a:spcPts val="4200"/>
              </a:lnSpc>
            </a:pPr>
            <a:r>
              <a:rPr lang="en-US" sz="3000">
                <a:solidFill>
                  <a:srgbClr val="000000"/>
                </a:solidFill>
                <a:latin typeface="Rokkitt"/>
                <a:ea typeface="Rokkitt"/>
                <a:cs typeface="Rokkitt"/>
                <a:sym typeface="Rokkitt"/>
              </a:rPr>
              <a:t>-Cần tinh chỉnh tham số kỹ</a:t>
            </a:r>
          </a:p>
          <a:p>
            <a:pPr algn="l">
              <a:lnSpc>
                <a:spcPts val="4200"/>
              </a:lnSpc>
            </a:pPr>
            <a:r>
              <a:rPr lang="en-US" sz="3000">
                <a:solidFill>
                  <a:srgbClr val="000000"/>
                </a:solidFill>
                <a:latin typeface="Rokkitt"/>
                <a:ea typeface="Rokkitt"/>
                <a:cs typeface="Rokkitt"/>
                <a:sym typeface="Rokkitt"/>
              </a:rPr>
              <a:t>-Nhạy cảm với dữ liệu đầu vào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pSp>
        <p:nvGrpSpPr>
          <p:cNvPr id="8" name="Group 8"/>
          <p:cNvGrpSpPr/>
          <p:nvPr/>
        </p:nvGrpSpPr>
        <p:grpSpPr>
          <a:xfrm>
            <a:off x="6627379" y="1363753"/>
            <a:ext cx="10739719" cy="7559494"/>
            <a:chOff x="0" y="0"/>
            <a:chExt cx="14319626" cy="10079325"/>
          </a:xfrm>
        </p:grpSpPr>
        <p:grpSp>
          <p:nvGrpSpPr>
            <p:cNvPr id="9" name="Group 9"/>
            <p:cNvGrpSpPr/>
            <p:nvPr/>
          </p:nvGrpSpPr>
          <p:grpSpPr>
            <a:xfrm>
              <a:off x="0" y="0"/>
              <a:ext cx="14319626" cy="10079325"/>
              <a:chOff x="0" y="0"/>
              <a:chExt cx="2828568" cy="1990978"/>
            </a:xfrm>
          </p:grpSpPr>
          <p:sp>
            <p:nvSpPr>
              <p:cNvPr id="10" name="Freeform 10"/>
              <p:cNvSpPr/>
              <p:nvPr/>
            </p:nvSpPr>
            <p:spPr>
              <a:xfrm>
                <a:off x="0" y="0"/>
                <a:ext cx="2828568" cy="1990978"/>
              </a:xfrm>
              <a:custGeom>
                <a:avLst/>
                <a:gdLst/>
                <a:ahLst/>
                <a:cxnLst/>
                <a:rect l="l" t="t" r="r" b="b"/>
                <a:pathLst>
                  <a:path w="2828568" h="1990978">
                    <a:moveTo>
                      <a:pt x="72087" y="0"/>
                    </a:moveTo>
                    <a:lnTo>
                      <a:pt x="2756481" y="0"/>
                    </a:lnTo>
                    <a:cubicBezTo>
                      <a:pt x="2796294" y="0"/>
                      <a:pt x="2828568" y="32274"/>
                      <a:pt x="2828568" y="72087"/>
                    </a:cubicBezTo>
                    <a:lnTo>
                      <a:pt x="2828568" y="1918891"/>
                    </a:lnTo>
                    <a:cubicBezTo>
                      <a:pt x="2828568" y="1958703"/>
                      <a:pt x="2796294" y="1990978"/>
                      <a:pt x="2756481" y="1990978"/>
                    </a:cubicBezTo>
                    <a:lnTo>
                      <a:pt x="72087" y="1990978"/>
                    </a:lnTo>
                    <a:cubicBezTo>
                      <a:pt x="52968" y="1990978"/>
                      <a:pt x="34633" y="1983383"/>
                      <a:pt x="21114" y="1969864"/>
                    </a:cubicBezTo>
                    <a:cubicBezTo>
                      <a:pt x="7595" y="1956345"/>
                      <a:pt x="0" y="1938009"/>
                      <a:pt x="0" y="1918891"/>
                    </a:cubicBezTo>
                    <a:lnTo>
                      <a:pt x="0" y="72087"/>
                    </a:lnTo>
                    <a:cubicBezTo>
                      <a:pt x="0" y="52968"/>
                      <a:pt x="7595" y="34633"/>
                      <a:pt x="21114" y="21114"/>
                    </a:cubicBezTo>
                    <a:cubicBezTo>
                      <a:pt x="34633" y="7595"/>
                      <a:pt x="52968" y="0"/>
                      <a:pt x="72087"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828568" cy="201955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868511" y="296818"/>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841090" y="539900"/>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6" name="TextBox 16"/>
            <p:cNvSpPr txBox="1"/>
            <p:nvPr/>
          </p:nvSpPr>
          <p:spPr>
            <a:xfrm>
              <a:off x="261797" y="2438682"/>
              <a:ext cx="13796032" cy="65288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kỹ thuật học máy cho kết hợp nhiều mô hình học máy khác nhau để tạo ra một mô hình tổng hợp mạnh mẽ hơn. Nó giúp tận dụng ưu điểm của từng mô hình cơ sở, từ đó tạo ra dự đoán chính xác hơn.</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Cơ bản thường gồm 2 phần: base model (lớp cơ sở) và meta model (lớp meta)</a:t>
              </a:r>
            </a:p>
          </p:txBody>
        </p:sp>
      </p:grpSp>
      <p:sp>
        <p:nvSpPr>
          <p:cNvPr id="17" name="Freeform 17"/>
          <p:cNvSpPr/>
          <p:nvPr/>
        </p:nvSpPr>
        <p:spPr>
          <a:xfrm>
            <a:off x="1028700" y="2364868"/>
            <a:ext cx="5305265" cy="5557265"/>
          </a:xfrm>
          <a:custGeom>
            <a:avLst/>
            <a:gdLst/>
            <a:ahLst/>
            <a:cxnLst/>
            <a:rect l="l" t="t" r="r" b="b"/>
            <a:pathLst>
              <a:path w="5305265" h="5557265">
                <a:moveTo>
                  <a:pt x="0" y="0"/>
                </a:moveTo>
                <a:lnTo>
                  <a:pt x="5305265" y="0"/>
                </a:lnTo>
                <a:lnTo>
                  <a:pt x="5305265" y="5557264"/>
                </a:lnTo>
                <a:lnTo>
                  <a:pt x="0" y="555726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88905" y="3758684"/>
            <a:ext cx="16544102" cy="4677226"/>
            <a:chOff x="0" y="0"/>
            <a:chExt cx="22058803" cy="6236302"/>
          </a:xfrm>
        </p:grpSpPr>
        <p:grpSp>
          <p:nvGrpSpPr>
            <p:cNvPr id="4" name="Group 4"/>
            <p:cNvGrpSpPr/>
            <p:nvPr/>
          </p:nvGrpSpPr>
          <p:grpSpPr>
            <a:xfrm>
              <a:off x="0" y="1918558"/>
              <a:ext cx="4095216" cy="4317744"/>
              <a:chOff x="0" y="0"/>
              <a:chExt cx="770910" cy="812800"/>
            </a:xfrm>
          </p:grpSpPr>
          <p:sp>
            <p:nvSpPr>
              <p:cNvPr id="5" name="Freeform 5"/>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6" name="TextBox 6"/>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7" name="Group 7"/>
            <p:cNvGrpSpPr/>
            <p:nvPr/>
          </p:nvGrpSpPr>
          <p:grpSpPr>
            <a:xfrm>
              <a:off x="0" y="0"/>
              <a:ext cx="4095216" cy="40952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401" r="-1401"/>
                </a:stretch>
              </a:blipFill>
              <a:ln w="38100" cap="sq">
                <a:solidFill>
                  <a:srgbClr val="000000"/>
                </a:solidFill>
                <a:prstDash val="solid"/>
                <a:miter/>
              </a:ln>
            </p:spPr>
            <p:txBody>
              <a:bodyPr/>
              <a:lstStyle/>
              <a:p>
                <a:endParaRPr lang="en-US"/>
              </a:p>
            </p:txBody>
          </p:sp>
        </p:grpSp>
        <p:grpSp>
          <p:nvGrpSpPr>
            <p:cNvPr id="9" name="Group 9"/>
            <p:cNvGrpSpPr/>
            <p:nvPr/>
          </p:nvGrpSpPr>
          <p:grpSpPr>
            <a:xfrm>
              <a:off x="5988013" y="1918558"/>
              <a:ext cx="4095216" cy="4317744"/>
              <a:chOff x="0" y="0"/>
              <a:chExt cx="770910" cy="812800"/>
            </a:xfrm>
          </p:grpSpPr>
          <p:sp>
            <p:nvSpPr>
              <p:cNvPr id="10" name="Freeform 10"/>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11" name="TextBox 11"/>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a:off x="5988013" y="0"/>
              <a:ext cx="4095216" cy="409521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a:ln w="38100" cap="sq">
                <a:solidFill>
                  <a:srgbClr val="000000"/>
                </a:solidFill>
                <a:prstDash val="solid"/>
                <a:miter/>
              </a:ln>
            </p:spPr>
            <p:txBody>
              <a:bodyPr/>
              <a:lstStyle/>
              <a:p>
                <a:endParaRPr lang="en-US"/>
              </a:p>
            </p:txBody>
          </p:sp>
        </p:grpSp>
        <p:grpSp>
          <p:nvGrpSpPr>
            <p:cNvPr id="14" name="Group 14"/>
            <p:cNvGrpSpPr/>
            <p:nvPr/>
          </p:nvGrpSpPr>
          <p:grpSpPr>
            <a:xfrm>
              <a:off x="11976027" y="1918558"/>
              <a:ext cx="4095216" cy="4317744"/>
              <a:chOff x="0" y="0"/>
              <a:chExt cx="770910" cy="812800"/>
            </a:xfrm>
          </p:grpSpPr>
          <p:sp>
            <p:nvSpPr>
              <p:cNvPr id="15" name="Freeform 15"/>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16" name="TextBox 16"/>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17" name="Group 17"/>
            <p:cNvGrpSpPr/>
            <p:nvPr/>
          </p:nvGrpSpPr>
          <p:grpSpPr>
            <a:xfrm>
              <a:off x="11976027" y="0"/>
              <a:ext cx="4095216" cy="409521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738" r="-738"/>
                </a:stretch>
              </a:blipFill>
              <a:ln w="38100" cap="sq">
                <a:solidFill>
                  <a:srgbClr val="000000"/>
                </a:solidFill>
                <a:prstDash val="solid"/>
                <a:miter/>
              </a:ln>
            </p:spPr>
            <p:txBody>
              <a:bodyPr/>
              <a:lstStyle/>
              <a:p>
                <a:endParaRPr lang="en-US"/>
              </a:p>
            </p:txBody>
          </p:sp>
        </p:grpSp>
        <p:grpSp>
          <p:nvGrpSpPr>
            <p:cNvPr id="19" name="Group 19"/>
            <p:cNvGrpSpPr/>
            <p:nvPr/>
          </p:nvGrpSpPr>
          <p:grpSpPr>
            <a:xfrm>
              <a:off x="17963587" y="1918558"/>
              <a:ext cx="4095216" cy="4317744"/>
              <a:chOff x="0" y="0"/>
              <a:chExt cx="770910" cy="812800"/>
            </a:xfrm>
          </p:grpSpPr>
          <p:sp>
            <p:nvSpPr>
              <p:cNvPr id="20" name="Freeform 20"/>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21" name="TextBox 21"/>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22" name="Group 22"/>
            <p:cNvGrpSpPr/>
            <p:nvPr/>
          </p:nvGrpSpPr>
          <p:grpSpPr>
            <a:xfrm>
              <a:off x="17963587" y="0"/>
              <a:ext cx="4095216" cy="409521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8405" b="-38405"/>
                </a:stretch>
              </a:blipFill>
              <a:ln w="38100" cap="sq">
                <a:solidFill>
                  <a:srgbClr val="000000"/>
                </a:solidFill>
                <a:prstDash val="solid"/>
                <a:miter/>
              </a:ln>
            </p:spPr>
            <p:txBody>
              <a:bodyPr/>
              <a:lstStyle/>
              <a:p>
                <a:endParaRPr lang="en-US"/>
              </a:p>
            </p:txBody>
          </p:sp>
        </p:grpSp>
      </p:grpSp>
      <p:grpSp>
        <p:nvGrpSpPr>
          <p:cNvPr id="24" name="Group 24"/>
          <p:cNvGrpSpPr/>
          <p:nvPr/>
        </p:nvGrpSpPr>
        <p:grpSpPr>
          <a:xfrm>
            <a:off x="95213" y="525913"/>
            <a:ext cx="8261081" cy="1886904"/>
            <a:chOff x="0" y="0"/>
            <a:chExt cx="11014774" cy="2515872"/>
          </a:xfrm>
        </p:grpSpPr>
        <p:grpSp>
          <p:nvGrpSpPr>
            <p:cNvPr id="25" name="Group 25"/>
            <p:cNvGrpSpPr/>
            <p:nvPr/>
          </p:nvGrpSpPr>
          <p:grpSpPr>
            <a:xfrm rot="-5400000">
              <a:off x="4249451" y="-4249451"/>
              <a:ext cx="2515872" cy="11014774"/>
              <a:chOff x="0" y="0"/>
              <a:chExt cx="454242" cy="1988725"/>
            </a:xfrm>
          </p:grpSpPr>
          <p:sp>
            <p:nvSpPr>
              <p:cNvPr id="26" name="Freeform 26"/>
              <p:cNvSpPr/>
              <p:nvPr/>
            </p:nvSpPr>
            <p:spPr>
              <a:xfrm>
                <a:off x="0" y="0"/>
                <a:ext cx="454242" cy="1988725"/>
              </a:xfrm>
              <a:custGeom>
                <a:avLst/>
                <a:gdLst/>
                <a:ahLst/>
                <a:cxnLst/>
                <a:rect l="l" t="t" r="r" b="b"/>
                <a:pathLst>
                  <a:path w="454242" h="1988725">
                    <a:moveTo>
                      <a:pt x="151496" y="1969656"/>
                    </a:moveTo>
                    <a:cubicBezTo>
                      <a:pt x="174784" y="1981170"/>
                      <a:pt x="201259" y="1988725"/>
                      <a:pt x="227243" y="1988725"/>
                    </a:cubicBezTo>
                    <a:cubicBezTo>
                      <a:pt x="253229" y="1988725"/>
                      <a:pt x="278233" y="1982248"/>
                      <a:pt x="301275" y="1970734"/>
                    </a:cubicBezTo>
                    <a:cubicBezTo>
                      <a:pt x="301766" y="1970374"/>
                      <a:pt x="302256" y="1970374"/>
                      <a:pt x="302746" y="1970015"/>
                    </a:cubicBezTo>
                    <a:cubicBezTo>
                      <a:pt x="389280" y="1923960"/>
                      <a:pt x="453017" y="1802346"/>
                      <a:pt x="454242" y="1634102"/>
                    </a:cubicBezTo>
                    <a:lnTo>
                      <a:pt x="454242" y="0"/>
                    </a:lnTo>
                    <a:lnTo>
                      <a:pt x="0" y="0"/>
                    </a:lnTo>
                    <a:lnTo>
                      <a:pt x="0" y="1632889"/>
                    </a:lnTo>
                    <a:cubicBezTo>
                      <a:pt x="1226" y="1803065"/>
                      <a:pt x="63981" y="1924680"/>
                      <a:pt x="151496" y="1969656"/>
                    </a:cubicBezTo>
                    <a:close/>
                  </a:path>
                </a:pathLst>
              </a:custGeom>
              <a:solidFill>
                <a:srgbClr val="FFFFFF"/>
              </a:solidFill>
              <a:ln w="57150" cap="sq">
                <a:solidFill>
                  <a:srgbClr val="000000"/>
                </a:solidFill>
                <a:prstDash val="solid"/>
                <a:miter/>
              </a:ln>
            </p:spPr>
            <p:txBody>
              <a:bodyPr/>
              <a:lstStyle/>
              <a:p>
                <a:endParaRPr lang="en-US"/>
              </a:p>
            </p:txBody>
          </p:sp>
          <p:sp>
            <p:nvSpPr>
              <p:cNvPr id="27" name="TextBox 27"/>
              <p:cNvSpPr txBox="1"/>
              <p:nvPr/>
            </p:nvSpPr>
            <p:spPr>
              <a:xfrm>
                <a:off x="0" y="-38100"/>
                <a:ext cx="454242" cy="1899825"/>
              </a:xfrm>
              <a:prstGeom prst="rect">
                <a:avLst/>
              </a:prstGeom>
            </p:spPr>
            <p:txBody>
              <a:bodyPr lIns="50800" tIns="50800" rIns="50800" bIns="50800" rtlCol="0" anchor="ctr"/>
              <a:lstStyle/>
              <a:p>
                <a:pPr algn="ctr">
                  <a:lnSpc>
                    <a:spcPts val="2660"/>
                  </a:lnSpc>
                  <a:spcBef>
                    <a:spcPct val="0"/>
                  </a:spcBef>
                </a:pPr>
                <a:endParaRPr/>
              </a:p>
            </p:txBody>
          </p:sp>
        </p:grpSp>
        <p:sp>
          <p:nvSpPr>
            <p:cNvPr id="28" name="TextBox 28"/>
            <p:cNvSpPr txBox="1"/>
            <p:nvPr/>
          </p:nvSpPr>
          <p:spPr>
            <a:xfrm>
              <a:off x="704615" y="585142"/>
              <a:ext cx="9605545"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THÀNH VIÊN NHÓM 8</a:t>
              </a:r>
            </a:p>
          </p:txBody>
        </p:sp>
      </p:grpSp>
      <p:sp>
        <p:nvSpPr>
          <p:cNvPr id="29" name="TextBox 29"/>
          <p:cNvSpPr txBox="1"/>
          <p:nvPr/>
        </p:nvSpPr>
        <p:spPr>
          <a:xfrm>
            <a:off x="889041" y="6773195"/>
            <a:ext cx="2466777"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 Trần Đăng Hiếu</a:t>
            </a:r>
          </a:p>
        </p:txBody>
      </p:sp>
      <p:sp>
        <p:nvSpPr>
          <p:cNvPr id="30" name="TextBox 30"/>
          <p:cNvSpPr txBox="1"/>
          <p:nvPr/>
        </p:nvSpPr>
        <p:spPr>
          <a:xfrm>
            <a:off x="5146121" y="6789705"/>
            <a:ext cx="2944217"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Thị Phương</a:t>
            </a:r>
          </a:p>
        </p:txBody>
      </p:sp>
      <p:sp>
        <p:nvSpPr>
          <p:cNvPr id="31" name="TextBox 31"/>
          <p:cNvSpPr txBox="1"/>
          <p:nvPr/>
        </p:nvSpPr>
        <p:spPr>
          <a:xfrm>
            <a:off x="9611560" y="6789705"/>
            <a:ext cx="2985889"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Khắc Trung</a:t>
            </a:r>
          </a:p>
        </p:txBody>
      </p:sp>
      <p:sp>
        <p:nvSpPr>
          <p:cNvPr id="32" name="TextBox 32"/>
          <p:cNvSpPr txBox="1"/>
          <p:nvPr/>
        </p:nvSpPr>
        <p:spPr>
          <a:xfrm>
            <a:off x="14397942" y="6789705"/>
            <a:ext cx="2403078"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Trí Duy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pSp>
        <p:nvGrpSpPr>
          <p:cNvPr id="8" name="Group 8"/>
          <p:cNvGrpSpPr/>
          <p:nvPr/>
        </p:nvGrpSpPr>
        <p:grpSpPr>
          <a:xfrm>
            <a:off x="7049625" y="1363753"/>
            <a:ext cx="10354724" cy="7559494"/>
            <a:chOff x="0" y="0"/>
            <a:chExt cx="13806299" cy="10079325"/>
          </a:xfrm>
        </p:grpSpPr>
        <p:grpSp>
          <p:nvGrpSpPr>
            <p:cNvPr id="9" name="Group 9"/>
            <p:cNvGrpSpPr/>
            <p:nvPr/>
          </p:nvGrpSpPr>
          <p:grpSpPr>
            <a:xfrm>
              <a:off x="0" y="0"/>
              <a:ext cx="13806299" cy="10079325"/>
              <a:chOff x="0" y="0"/>
              <a:chExt cx="2727170" cy="1990978"/>
            </a:xfrm>
          </p:grpSpPr>
          <p:sp>
            <p:nvSpPr>
              <p:cNvPr id="10" name="Freeform 10"/>
              <p:cNvSpPr/>
              <p:nvPr/>
            </p:nvSpPr>
            <p:spPr>
              <a:xfrm>
                <a:off x="0" y="0"/>
                <a:ext cx="2727170" cy="1990978"/>
              </a:xfrm>
              <a:custGeom>
                <a:avLst/>
                <a:gdLst/>
                <a:ahLst/>
                <a:cxnLst/>
                <a:rect l="l" t="t" r="r" b="b"/>
                <a:pathLst>
                  <a:path w="2727170" h="1990978">
                    <a:moveTo>
                      <a:pt x="74767" y="0"/>
                    </a:moveTo>
                    <a:lnTo>
                      <a:pt x="2652403" y="0"/>
                    </a:lnTo>
                    <a:cubicBezTo>
                      <a:pt x="2672233" y="0"/>
                      <a:pt x="2691250" y="7877"/>
                      <a:pt x="2705272" y="21899"/>
                    </a:cubicBezTo>
                    <a:cubicBezTo>
                      <a:pt x="2719293" y="35920"/>
                      <a:pt x="2727170" y="54938"/>
                      <a:pt x="2727170" y="74767"/>
                    </a:cubicBezTo>
                    <a:lnTo>
                      <a:pt x="2727170" y="1916211"/>
                    </a:lnTo>
                    <a:cubicBezTo>
                      <a:pt x="2727170" y="1957503"/>
                      <a:pt x="2693696" y="1990978"/>
                      <a:pt x="2652403" y="1990978"/>
                    </a:cubicBezTo>
                    <a:lnTo>
                      <a:pt x="74767" y="1990978"/>
                    </a:lnTo>
                    <a:cubicBezTo>
                      <a:pt x="33474" y="1990978"/>
                      <a:pt x="0" y="1957503"/>
                      <a:pt x="0" y="1916211"/>
                    </a:cubicBezTo>
                    <a:lnTo>
                      <a:pt x="0" y="74767"/>
                    </a:lnTo>
                    <a:cubicBezTo>
                      <a:pt x="0" y="33474"/>
                      <a:pt x="33474" y="0"/>
                      <a:pt x="74767"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727170" cy="201955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3226914" y="456718"/>
              <a:ext cx="7352471" cy="1591063"/>
              <a:chOff x="0" y="0"/>
              <a:chExt cx="1235119" cy="267278"/>
            </a:xfrm>
          </p:grpSpPr>
          <p:sp>
            <p:nvSpPr>
              <p:cNvPr id="13" name="Freeform 13"/>
              <p:cNvSpPr/>
              <p:nvPr/>
            </p:nvSpPr>
            <p:spPr>
              <a:xfrm>
                <a:off x="0" y="0"/>
                <a:ext cx="1235119" cy="267278"/>
              </a:xfrm>
              <a:custGeom>
                <a:avLst/>
                <a:gdLst/>
                <a:ahLst/>
                <a:cxnLst/>
                <a:rect l="l" t="t" r="r" b="b"/>
                <a:pathLst>
                  <a:path w="1235119" h="267278">
                    <a:moveTo>
                      <a:pt x="1235119" y="133639"/>
                    </a:moveTo>
                    <a:lnTo>
                      <a:pt x="1031919" y="267278"/>
                    </a:lnTo>
                    <a:lnTo>
                      <a:pt x="203200" y="267278"/>
                    </a:lnTo>
                    <a:lnTo>
                      <a:pt x="0" y="133639"/>
                    </a:lnTo>
                    <a:lnTo>
                      <a:pt x="203200" y="0"/>
                    </a:lnTo>
                    <a:lnTo>
                      <a:pt x="1031919" y="0"/>
                    </a:lnTo>
                    <a:lnTo>
                      <a:pt x="1235119"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006519"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5292172" y="699800"/>
              <a:ext cx="322195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sp>
          <p:nvSpPr>
            <p:cNvPr id="16" name="TextBox 16"/>
            <p:cNvSpPr txBox="1"/>
            <p:nvPr/>
          </p:nvSpPr>
          <p:spPr>
            <a:xfrm>
              <a:off x="252412" y="2600954"/>
              <a:ext cx="13301475" cy="65288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1: Sử dụng các base-models để học trên toàn bộ dữ liệu và đưa ra kết quả dự đoán ban đầu</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2: Xây dựng bộ dữ liệu mới dựa trên outputs của các base-models</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3: Huấn luyện Meta-model với bộ dữ liệu mới và đưa ra kết quả cuối cùng</a:t>
              </a:r>
            </a:p>
          </p:txBody>
        </p:sp>
      </p:grpSp>
      <p:sp>
        <p:nvSpPr>
          <p:cNvPr id="17" name="Freeform 17"/>
          <p:cNvSpPr/>
          <p:nvPr/>
        </p:nvSpPr>
        <p:spPr>
          <a:xfrm>
            <a:off x="519262" y="2263604"/>
            <a:ext cx="6365485" cy="5759792"/>
          </a:xfrm>
          <a:custGeom>
            <a:avLst/>
            <a:gdLst/>
            <a:ahLst/>
            <a:cxnLst/>
            <a:rect l="l" t="t" r="r" b="b"/>
            <a:pathLst>
              <a:path w="6365485" h="5759792">
                <a:moveTo>
                  <a:pt x="0" y="0"/>
                </a:moveTo>
                <a:lnTo>
                  <a:pt x="6365485" y="0"/>
                </a:lnTo>
                <a:lnTo>
                  <a:pt x="6365485" y="5759792"/>
                </a:lnTo>
                <a:lnTo>
                  <a:pt x="0" y="575979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aphicFrame>
        <p:nvGraphicFramePr>
          <p:cNvPr id="8" name="Table 8"/>
          <p:cNvGraphicFramePr>
            <a:graphicFrameLocks noGrp="1"/>
          </p:cNvGraphicFramePr>
          <p:nvPr/>
        </p:nvGraphicFramePr>
        <p:xfrm>
          <a:off x="443507" y="2472895"/>
          <a:ext cx="11242152" cy="5834004"/>
        </p:xfrm>
        <a:graphic>
          <a:graphicData uri="http://schemas.openxmlformats.org/drawingml/2006/table">
            <a:tbl>
              <a:tblPr/>
              <a:tblGrid>
                <a:gridCol w="5621076">
                  <a:extLst>
                    <a:ext uri="{9D8B030D-6E8A-4147-A177-3AD203B41FA5}">
                      <a16:colId xmlns:a16="http://schemas.microsoft.com/office/drawing/2014/main" val="20000"/>
                    </a:ext>
                  </a:extLst>
                </a:gridCol>
                <a:gridCol w="5621076">
                  <a:extLst>
                    <a:ext uri="{9D8B030D-6E8A-4147-A177-3AD203B41FA5}">
                      <a16:colId xmlns:a16="http://schemas.microsoft.com/office/drawing/2014/main" val="20001"/>
                    </a:ext>
                  </a:extLst>
                </a:gridCol>
              </a:tblGrid>
              <a:tr h="1731098">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02906">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reeform 9"/>
          <p:cNvSpPr/>
          <p:nvPr/>
        </p:nvSpPr>
        <p:spPr>
          <a:xfrm>
            <a:off x="11985594" y="5143500"/>
            <a:ext cx="5273706" cy="3864701"/>
          </a:xfrm>
          <a:custGeom>
            <a:avLst/>
            <a:gdLst/>
            <a:ahLst/>
            <a:cxnLst/>
            <a:rect l="l" t="t" r="r" b="b"/>
            <a:pathLst>
              <a:path w="5273706" h="3864701">
                <a:moveTo>
                  <a:pt x="0" y="0"/>
                </a:moveTo>
                <a:lnTo>
                  <a:pt x="5273706" y="0"/>
                </a:lnTo>
                <a:lnTo>
                  <a:pt x="5273706" y="3864701"/>
                </a:lnTo>
                <a:lnTo>
                  <a:pt x="0" y="3864701"/>
                </a:lnTo>
                <a:lnTo>
                  <a:pt x="0" y="0"/>
                </a:lnTo>
                <a:close/>
              </a:path>
            </a:pathLst>
          </a:custGeom>
          <a:blipFill>
            <a:blip r:embed="rId3"/>
            <a:stretch>
              <a:fillRect/>
            </a:stretch>
          </a:blipFill>
          <a:ln cap="sq">
            <a:noFill/>
            <a:prstDash val="solid"/>
            <a:miter/>
          </a:ln>
        </p:spPr>
        <p:txBody>
          <a:bodyPr/>
          <a:lstStyle/>
          <a:p>
            <a:endParaRPr lang="en-US"/>
          </a:p>
        </p:txBody>
      </p:sp>
      <p:sp>
        <p:nvSpPr>
          <p:cNvPr id="10" name="Freeform 10"/>
          <p:cNvSpPr/>
          <p:nvPr/>
        </p:nvSpPr>
        <p:spPr>
          <a:xfrm>
            <a:off x="11985594" y="1154687"/>
            <a:ext cx="5273706" cy="3950189"/>
          </a:xfrm>
          <a:custGeom>
            <a:avLst/>
            <a:gdLst/>
            <a:ahLst/>
            <a:cxnLst/>
            <a:rect l="l" t="t" r="r" b="b"/>
            <a:pathLst>
              <a:path w="5273706" h="3950189">
                <a:moveTo>
                  <a:pt x="0" y="0"/>
                </a:moveTo>
                <a:lnTo>
                  <a:pt x="5273706" y="0"/>
                </a:lnTo>
                <a:lnTo>
                  <a:pt x="5273706" y="3950190"/>
                </a:lnTo>
                <a:lnTo>
                  <a:pt x="0" y="3950190"/>
                </a:lnTo>
                <a:lnTo>
                  <a:pt x="0" y="0"/>
                </a:lnTo>
                <a:close/>
              </a:path>
            </a:pathLst>
          </a:custGeom>
          <a:blipFill>
            <a:blip r:embed="rId4"/>
            <a:stretch>
              <a:fillRect/>
            </a:stretch>
          </a:blipFill>
          <a:ln cap="sq">
            <a:noFill/>
            <a:prstDash val="solid"/>
            <a:miter/>
          </a:ln>
        </p:spPr>
        <p:txBody>
          <a:bodyPr/>
          <a:lstStyle/>
          <a:p>
            <a:endParaRPr lang="en-US"/>
          </a:p>
        </p:txBody>
      </p:sp>
      <p:sp>
        <p:nvSpPr>
          <p:cNvPr id="11" name="TextBox 11"/>
          <p:cNvSpPr txBox="1"/>
          <p:nvPr/>
        </p:nvSpPr>
        <p:spPr>
          <a:xfrm>
            <a:off x="1981200" y="2880799"/>
            <a:ext cx="23622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2" name="TextBox 12"/>
          <p:cNvSpPr txBox="1"/>
          <p:nvPr/>
        </p:nvSpPr>
        <p:spPr>
          <a:xfrm>
            <a:off x="7543801" y="2880799"/>
            <a:ext cx="2819399"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3" name="TextBox 13"/>
          <p:cNvSpPr txBox="1"/>
          <p:nvPr/>
        </p:nvSpPr>
        <p:spPr>
          <a:xfrm>
            <a:off x="571236" y="4290590"/>
            <a:ext cx="5354749" cy="37338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-Có thể tạo ra mô hình có độ chính xác cao hơn các mô hình cơ sở.</a:t>
            </a:r>
          </a:p>
          <a:p>
            <a:pPr algn="l">
              <a:lnSpc>
                <a:spcPts val="4200"/>
              </a:lnSpc>
            </a:pPr>
            <a:r>
              <a:rPr lang="en-US" sz="3000">
                <a:solidFill>
                  <a:srgbClr val="000000"/>
                </a:solidFill>
                <a:latin typeface="Rokkitt"/>
                <a:ea typeface="Rokkitt"/>
                <a:cs typeface="Rokkitt"/>
                <a:sym typeface="Rokkitt"/>
              </a:rPr>
              <a:t>-Có khả năng giải quyết nhiều bài toán.</a:t>
            </a:r>
          </a:p>
          <a:p>
            <a:pPr algn="l">
              <a:lnSpc>
                <a:spcPts val="4200"/>
              </a:lnSpc>
            </a:pPr>
            <a:r>
              <a:rPr lang="en-US" sz="3000">
                <a:solidFill>
                  <a:srgbClr val="000000"/>
                </a:solidFill>
                <a:latin typeface="Rokkitt"/>
                <a:ea typeface="Rokkitt"/>
                <a:cs typeface="Rokkitt"/>
                <a:sym typeface="Rokkitt"/>
              </a:rPr>
              <a:t>-Giảm thiểu rủi ro do phụ thuộc vào một mô hình duy nhất</a:t>
            </a:r>
          </a:p>
        </p:txBody>
      </p:sp>
      <p:sp>
        <p:nvSpPr>
          <p:cNvPr id="14" name="TextBox 14"/>
          <p:cNvSpPr txBox="1"/>
          <p:nvPr/>
        </p:nvSpPr>
        <p:spPr>
          <a:xfrm>
            <a:off x="6064583" y="4823990"/>
            <a:ext cx="5396418" cy="26670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-Tăng độ phức tạp và thời gian huấn luyện</a:t>
            </a:r>
          </a:p>
          <a:p>
            <a:pPr algn="l">
              <a:lnSpc>
                <a:spcPts val="4200"/>
              </a:lnSpc>
            </a:pPr>
            <a:r>
              <a:rPr lang="en-US" sz="3000">
                <a:solidFill>
                  <a:srgbClr val="000000"/>
                </a:solidFill>
                <a:latin typeface="Rokkitt"/>
                <a:ea typeface="Rokkitt"/>
                <a:cs typeface="Rokkitt"/>
                <a:sym typeface="Rokkitt"/>
              </a:rPr>
              <a:t>-Mô hình tổng hợp có thể bị quá khớp nếu chọn cấu trúc và mô hình không phù hợp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TextBox 3"/>
          <p:cNvSpPr txBox="1"/>
          <p:nvPr/>
        </p:nvSpPr>
        <p:spPr>
          <a:xfrm>
            <a:off x="649606" y="3707648"/>
            <a:ext cx="7691710" cy="2719304"/>
          </a:xfrm>
          <a:prstGeom prst="rect">
            <a:avLst/>
          </a:prstGeom>
        </p:spPr>
        <p:txBody>
          <a:bodyPr lIns="0" tIns="0" rIns="0" bIns="0" rtlCol="0" anchor="t">
            <a:spAutoFit/>
          </a:bodyPr>
          <a:lstStyle/>
          <a:p>
            <a:pPr algn="ctr">
              <a:lnSpc>
                <a:spcPts val="10925"/>
              </a:lnSpc>
            </a:pPr>
            <a:r>
              <a:rPr lang="en-US" sz="7803">
                <a:solidFill>
                  <a:srgbClr val="000000"/>
                </a:solidFill>
                <a:latin typeface="Paytone One"/>
                <a:ea typeface="Paytone One"/>
                <a:cs typeface="Paytone One"/>
                <a:sym typeface="Paytone One"/>
              </a:rPr>
              <a:t>Các tham số đánh giá</a:t>
            </a:r>
          </a:p>
        </p:txBody>
      </p:sp>
      <p:grpSp>
        <p:nvGrpSpPr>
          <p:cNvPr id="4" name="Group 4"/>
          <p:cNvGrpSpPr/>
          <p:nvPr/>
        </p:nvGrpSpPr>
        <p:grpSpPr>
          <a:xfrm>
            <a:off x="8910180" y="591576"/>
            <a:ext cx="8666724" cy="8666724"/>
            <a:chOff x="0" y="0"/>
            <a:chExt cx="11555632" cy="11555632"/>
          </a:xfrm>
        </p:grpSpPr>
        <p:grpSp>
          <p:nvGrpSpPr>
            <p:cNvPr id="5" name="Group 5"/>
            <p:cNvGrpSpPr/>
            <p:nvPr/>
          </p:nvGrpSpPr>
          <p:grpSpPr>
            <a:xfrm>
              <a:off x="0" y="0"/>
              <a:ext cx="5777816" cy="577781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8" name="Group 8"/>
            <p:cNvGrpSpPr/>
            <p:nvPr/>
          </p:nvGrpSpPr>
          <p:grpSpPr>
            <a:xfrm>
              <a:off x="5777816" y="0"/>
              <a:ext cx="5777816" cy="5777816"/>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11" name="Group 11"/>
            <p:cNvGrpSpPr/>
            <p:nvPr/>
          </p:nvGrpSpPr>
          <p:grpSpPr>
            <a:xfrm>
              <a:off x="0" y="5777816"/>
              <a:ext cx="5777816" cy="5777816"/>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14" name="Group 14"/>
            <p:cNvGrpSpPr/>
            <p:nvPr/>
          </p:nvGrpSpPr>
          <p:grpSpPr>
            <a:xfrm>
              <a:off x="5777816" y="5777816"/>
              <a:ext cx="5777816" cy="5777816"/>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sp>
          <p:nvSpPr>
            <p:cNvPr id="17" name="TextBox 17"/>
            <p:cNvSpPr txBox="1"/>
            <p:nvPr/>
          </p:nvSpPr>
          <p:spPr>
            <a:xfrm>
              <a:off x="6413662" y="2284263"/>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Precision</a:t>
              </a:r>
            </a:p>
          </p:txBody>
        </p:sp>
        <p:sp>
          <p:nvSpPr>
            <p:cNvPr id="18" name="TextBox 18"/>
            <p:cNvSpPr txBox="1"/>
            <p:nvPr/>
          </p:nvSpPr>
          <p:spPr>
            <a:xfrm>
              <a:off x="635846" y="2284263"/>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Accuracy</a:t>
              </a:r>
            </a:p>
          </p:txBody>
        </p:sp>
        <p:sp>
          <p:nvSpPr>
            <p:cNvPr id="19" name="TextBox 19"/>
            <p:cNvSpPr txBox="1"/>
            <p:nvPr/>
          </p:nvSpPr>
          <p:spPr>
            <a:xfrm>
              <a:off x="6413662" y="8062079"/>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Recall</a:t>
              </a:r>
            </a:p>
          </p:txBody>
        </p:sp>
        <p:sp>
          <p:nvSpPr>
            <p:cNvPr id="20" name="TextBox 20"/>
            <p:cNvSpPr txBox="1"/>
            <p:nvPr/>
          </p:nvSpPr>
          <p:spPr>
            <a:xfrm>
              <a:off x="635846" y="8062079"/>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F1 score</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15971981" y="591576"/>
            <a:ext cx="1604922" cy="7061801"/>
            <a:chOff x="0" y="0"/>
            <a:chExt cx="2139897" cy="9415735"/>
          </a:xfrm>
        </p:grpSpPr>
        <p:grpSp>
          <p:nvGrpSpPr>
            <p:cNvPr id="4" name="Group 4"/>
            <p:cNvGrpSpPr/>
            <p:nvPr/>
          </p:nvGrpSpPr>
          <p:grpSpPr>
            <a:xfrm>
              <a:off x="0" y="0"/>
              <a:ext cx="2139897" cy="9415735"/>
              <a:chOff x="0" y="0"/>
              <a:chExt cx="184724" cy="812800"/>
            </a:xfrm>
          </p:grpSpPr>
          <p:sp>
            <p:nvSpPr>
              <p:cNvPr id="5" name="Freeform 5"/>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38B6FF">
                  <a:alpha val="64706"/>
                </a:srgbClr>
              </a:solidFill>
            </p:spPr>
            <p:txBody>
              <a:bodyPr/>
              <a:lstStyle/>
              <a:p>
                <a:endParaRPr lang="en-US"/>
              </a:p>
            </p:txBody>
          </p:sp>
          <p:sp>
            <p:nvSpPr>
              <p:cNvPr id="6" name="TextBox 6"/>
              <p:cNvSpPr txBox="1"/>
              <p:nvPr/>
            </p:nvSpPr>
            <p:spPr>
              <a:xfrm>
                <a:off x="0" y="-28575"/>
                <a:ext cx="184724" cy="841375"/>
              </a:xfrm>
              <a:prstGeom prst="rect">
                <a:avLst/>
              </a:prstGeom>
            </p:spPr>
            <p:txBody>
              <a:bodyPr lIns="71331" tIns="71331" rIns="71331" bIns="71331" rtlCol="0" anchor="ctr"/>
              <a:lstStyle/>
              <a:p>
                <a:pPr algn="ctr">
                  <a:lnSpc>
                    <a:spcPts val="2534"/>
                  </a:lnSpc>
                </a:pPr>
                <a:endParaRPr/>
              </a:p>
            </p:txBody>
          </p:sp>
        </p:grpSp>
        <p:sp>
          <p:nvSpPr>
            <p:cNvPr id="7" name="TextBox 7"/>
            <p:cNvSpPr txBox="1"/>
            <p:nvPr/>
          </p:nvSpPr>
          <p:spPr>
            <a:xfrm>
              <a:off x="235495" y="3715815"/>
              <a:ext cx="1668907" cy="1822181"/>
            </a:xfrm>
            <a:prstGeom prst="rect">
              <a:avLst/>
            </a:prstGeom>
          </p:spPr>
          <p:txBody>
            <a:bodyPr lIns="0" tIns="0" rIns="0" bIns="0" rtlCol="0" anchor="t">
              <a:spAutoFit/>
            </a:bodyPr>
            <a:lstStyle/>
            <a:p>
              <a:pPr algn="ctr">
                <a:lnSpc>
                  <a:spcPts val="11438"/>
                </a:lnSpc>
              </a:pPr>
              <a:endParaRPr/>
            </a:p>
          </p:txBody>
        </p:sp>
      </p:grpSp>
      <p:grpSp>
        <p:nvGrpSpPr>
          <p:cNvPr id="8" name="Group 8"/>
          <p:cNvGrpSpPr/>
          <p:nvPr/>
        </p:nvGrpSpPr>
        <p:grpSpPr>
          <a:xfrm>
            <a:off x="8910180" y="591576"/>
            <a:ext cx="7061801" cy="7061801"/>
            <a:chOff x="0" y="0"/>
            <a:chExt cx="9415735" cy="9415735"/>
          </a:xfrm>
        </p:grpSpPr>
        <p:grpSp>
          <p:nvGrpSpPr>
            <p:cNvPr id="9" name="Group 9"/>
            <p:cNvGrpSpPr/>
            <p:nvPr/>
          </p:nvGrpSpPr>
          <p:grpSpPr>
            <a:xfrm>
              <a:off x="0" y="0"/>
              <a:ext cx="9415735" cy="941573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11" name="TextBox 11"/>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2" name="TextBox 12"/>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Accuracy</a:t>
              </a:r>
            </a:p>
          </p:txBody>
        </p:sp>
      </p:grpSp>
      <p:grpSp>
        <p:nvGrpSpPr>
          <p:cNvPr id="13" name="Group 13"/>
          <p:cNvGrpSpPr/>
          <p:nvPr/>
        </p:nvGrpSpPr>
        <p:grpSpPr>
          <a:xfrm>
            <a:off x="15971981" y="7653378"/>
            <a:ext cx="1604922" cy="1604922"/>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5" name="TextBox 15"/>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16" name="Group 16"/>
          <p:cNvGrpSpPr/>
          <p:nvPr/>
        </p:nvGrpSpPr>
        <p:grpSpPr>
          <a:xfrm>
            <a:off x="8910180" y="7653378"/>
            <a:ext cx="7061801" cy="1604922"/>
            <a:chOff x="0" y="0"/>
            <a:chExt cx="3576392" cy="812800"/>
          </a:xfrm>
        </p:grpSpPr>
        <p:sp>
          <p:nvSpPr>
            <p:cNvPr id="17" name="Freeform 17"/>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FFDE59">
                <a:alpha val="64706"/>
              </a:srgbClr>
            </a:solidFill>
          </p:spPr>
          <p:txBody>
            <a:bodyPr/>
            <a:lstStyle/>
            <a:p>
              <a:endParaRPr lang="en-US"/>
            </a:p>
          </p:txBody>
        </p:sp>
        <p:sp>
          <p:nvSpPr>
            <p:cNvPr id="18" name="TextBox 18"/>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sp>
        <p:nvSpPr>
          <p:cNvPr id="19" name="Freeform 19"/>
          <p:cNvSpPr/>
          <p:nvPr/>
        </p:nvSpPr>
        <p:spPr>
          <a:xfrm>
            <a:off x="608500" y="2357966"/>
            <a:ext cx="7825221" cy="1764511"/>
          </a:xfrm>
          <a:custGeom>
            <a:avLst/>
            <a:gdLst/>
            <a:ahLst/>
            <a:cxnLst/>
            <a:rect l="l" t="t" r="r" b="b"/>
            <a:pathLst>
              <a:path w="7825221" h="1764511">
                <a:moveTo>
                  <a:pt x="0" y="0"/>
                </a:moveTo>
                <a:lnTo>
                  <a:pt x="7825221" y="0"/>
                </a:lnTo>
                <a:lnTo>
                  <a:pt x="7825221" y="1764511"/>
                </a:lnTo>
                <a:lnTo>
                  <a:pt x="0" y="1764511"/>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tỷ lệ dự đoán đúng trên tổng số dự đoán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8910180" y="7653378"/>
            <a:ext cx="1604922" cy="1604922"/>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5" name="TextBox 5"/>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6" name="Group 6"/>
          <p:cNvGrpSpPr/>
          <p:nvPr/>
        </p:nvGrpSpPr>
        <p:grpSpPr>
          <a:xfrm>
            <a:off x="10515102" y="7653378"/>
            <a:ext cx="7061801" cy="1604922"/>
            <a:chOff x="0" y="0"/>
            <a:chExt cx="3576392" cy="812800"/>
          </a:xfrm>
        </p:grpSpPr>
        <p:sp>
          <p:nvSpPr>
            <p:cNvPr id="7" name="Freeform 7"/>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C1FF72">
                <a:alpha val="64706"/>
              </a:srgbClr>
            </a:solidFill>
          </p:spPr>
          <p:txBody>
            <a:bodyPr/>
            <a:lstStyle/>
            <a:p>
              <a:endParaRPr lang="en-US"/>
            </a:p>
          </p:txBody>
        </p:sp>
        <p:sp>
          <p:nvSpPr>
            <p:cNvPr id="8" name="TextBox 8"/>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9" name="Group 9"/>
          <p:cNvGrpSpPr/>
          <p:nvPr/>
        </p:nvGrpSpPr>
        <p:grpSpPr>
          <a:xfrm>
            <a:off x="8910180" y="591576"/>
            <a:ext cx="1604922" cy="7061801"/>
            <a:chOff x="0" y="0"/>
            <a:chExt cx="2139897" cy="9415735"/>
          </a:xfrm>
        </p:grpSpPr>
        <p:grpSp>
          <p:nvGrpSpPr>
            <p:cNvPr id="10" name="Group 10"/>
            <p:cNvGrpSpPr/>
            <p:nvPr/>
          </p:nvGrpSpPr>
          <p:grpSpPr>
            <a:xfrm>
              <a:off x="0" y="0"/>
              <a:ext cx="2139897" cy="9415735"/>
              <a:chOff x="0" y="0"/>
              <a:chExt cx="184724" cy="812800"/>
            </a:xfrm>
          </p:grpSpPr>
          <p:sp>
            <p:nvSpPr>
              <p:cNvPr id="11" name="Freeform 11"/>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FF5757">
                  <a:alpha val="64706"/>
                </a:srgbClr>
              </a:solidFill>
            </p:spPr>
            <p:txBody>
              <a:bodyPr/>
              <a:lstStyle/>
              <a:p>
                <a:endParaRPr lang="en-US"/>
              </a:p>
            </p:txBody>
          </p:sp>
          <p:sp>
            <p:nvSpPr>
              <p:cNvPr id="12" name="TextBox 12"/>
              <p:cNvSpPr txBox="1"/>
              <p:nvPr/>
            </p:nvSpPr>
            <p:spPr>
              <a:xfrm>
                <a:off x="0" y="-28575"/>
                <a:ext cx="184724" cy="841375"/>
              </a:xfrm>
              <a:prstGeom prst="rect">
                <a:avLst/>
              </a:prstGeom>
            </p:spPr>
            <p:txBody>
              <a:bodyPr lIns="71331" tIns="71331" rIns="71331" bIns="71331" rtlCol="0" anchor="ctr"/>
              <a:lstStyle/>
              <a:p>
                <a:pPr algn="ctr">
                  <a:lnSpc>
                    <a:spcPts val="2534"/>
                  </a:lnSpc>
                </a:pPr>
                <a:endParaRPr/>
              </a:p>
            </p:txBody>
          </p:sp>
        </p:grpSp>
        <p:sp>
          <p:nvSpPr>
            <p:cNvPr id="13" name="TextBox 13"/>
            <p:cNvSpPr txBox="1"/>
            <p:nvPr/>
          </p:nvSpPr>
          <p:spPr>
            <a:xfrm>
              <a:off x="235495" y="3715815"/>
              <a:ext cx="1668907" cy="1822181"/>
            </a:xfrm>
            <a:prstGeom prst="rect">
              <a:avLst/>
            </a:prstGeom>
          </p:spPr>
          <p:txBody>
            <a:bodyPr lIns="0" tIns="0" rIns="0" bIns="0" rtlCol="0" anchor="t">
              <a:spAutoFit/>
            </a:bodyPr>
            <a:lstStyle/>
            <a:p>
              <a:pPr algn="ctr">
                <a:lnSpc>
                  <a:spcPts val="11438"/>
                </a:lnSpc>
              </a:pPr>
              <a:endParaRPr/>
            </a:p>
          </p:txBody>
        </p:sp>
      </p:grpSp>
      <p:grpSp>
        <p:nvGrpSpPr>
          <p:cNvPr id="14" name="Group 14"/>
          <p:cNvGrpSpPr/>
          <p:nvPr/>
        </p:nvGrpSpPr>
        <p:grpSpPr>
          <a:xfrm>
            <a:off x="10515102" y="591576"/>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Precision</a:t>
              </a:r>
            </a:p>
          </p:txBody>
        </p:sp>
      </p:grpSp>
      <p:sp>
        <p:nvSpPr>
          <p:cNvPr id="19" name="Freeform 19"/>
          <p:cNvSpPr/>
          <p:nvPr/>
        </p:nvSpPr>
        <p:spPr>
          <a:xfrm>
            <a:off x="1414337" y="2196507"/>
            <a:ext cx="6213546" cy="1925970"/>
          </a:xfrm>
          <a:custGeom>
            <a:avLst/>
            <a:gdLst/>
            <a:ahLst/>
            <a:cxnLst/>
            <a:rect l="l" t="t" r="r" b="b"/>
            <a:pathLst>
              <a:path w="6213546" h="1925970">
                <a:moveTo>
                  <a:pt x="0" y="0"/>
                </a:moveTo>
                <a:lnTo>
                  <a:pt x="6213546" y="0"/>
                </a:lnTo>
                <a:lnTo>
                  <a:pt x="6213546" y="1925970"/>
                </a:lnTo>
                <a:lnTo>
                  <a:pt x="0" y="1925970"/>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437457" y="5057775"/>
            <a:ext cx="8167306" cy="209867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khả năng mô hình chỉ ra nhãn đúng trong số các dự đoán đúng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2027641" y="2196499"/>
            <a:ext cx="4986938" cy="1983223"/>
          </a:xfrm>
          <a:custGeom>
            <a:avLst/>
            <a:gdLst/>
            <a:ahLst/>
            <a:cxnLst/>
            <a:rect l="l" t="t" r="r" b="b"/>
            <a:pathLst>
              <a:path w="4986938" h="1983223">
                <a:moveTo>
                  <a:pt x="0" y="0"/>
                </a:moveTo>
                <a:lnTo>
                  <a:pt x="4986938" y="0"/>
                </a:lnTo>
                <a:lnTo>
                  <a:pt x="4986938" y="1983222"/>
                </a:lnTo>
                <a:lnTo>
                  <a:pt x="0" y="198322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khả năng mô hình nhận diện đúng các nhãn thực</a:t>
            </a:r>
          </a:p>
        </p:txBody>
      </p:sp>
      <p:grpSp>
        <p:nvGrpSpPr>
          <p:cNvPr id="5" name="Group 5"/>
          <p:cNvGrpSpPr/>
          <p:nvPr/>
        </p:nvGrpSpPr>
        <p:grpSpPr>
          <a:xfrm>
            <a:off x="8910180" y="591576"/>
            <a:ext cx="1604922" cy="160492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8" name="Group 8"/>
          <p:cNvGrpSpPr/>
          <p:nvPr/>
        </p:nvGrpSpPr>
        <p:grpSpPr>
          <a:xfrm>
            <a:off x="10515102" y="591576"/>
            <a:ext cx="7061801" cy="1604922"/>
            <a:chOff x="0" y="0"/>
            <a:chExt cx="3576392" cy="812800"/>
          </a:xfrm>
        </p:grpSpPr>
        <p:sp>
          <p:nvSpPr>
            <p:cNvPr id="9" name="Freeform 9"/>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38B6FF">
                <a:alpha val="64706"/>
              </a:srgbClr>
            </a:solidFill>
          </p:spPr>
          <p:txBody>
            <a:bodyPr/>
            <a:lstStyle/>
            <a:p>
              <a:endParaRPr lang="en-US"/>
            </a:p>
          </p:txBody>
        </p:sp>
        <p:sp>
          <p:nvSpPr>
            <p:cNvPr id="10" name="TextBox 10"/>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11" name="Group 11"/>
          <p:cNvGrpSpPr/>
          <p:nvPr/>
        </p:nvGrpSpPr>
        <p:grpSpPr>
          <a:xfrm>
            <a:off x="8910180" y="2196499"/>
            <a:ext cx="1604922" cy="7061801"/>
            <a:chOff x="0" y="0"/>
            <a:chExt cx="184724" cy="812800"/>
          </a:xfrm>
        </p:grpSpPr>
        <p:sp>
          <p:nvSpPr>
            <p:cNvPr id="12" name="Freeform 12"/>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FFDE59">
                <a:alpha val="64706"/>
              </a:srgbClr>
            </a:solidFill>
          </p:spPr>
          <p:txBody>
            <a:bodyPr/>
            <a:lstStyle/>
            <a:p>
              <a:endParaRPr lang="en-US"/>
            </a:p>
          </p:txBody>
        </p:sp>
        <p:sp>
          <p:nvSpPr>
            <p:cNvPr id="13" name="TextBox 13"/>
            <p:cNvSpPr txBox="1"/>
            <p:nvPr/>
          </p:nvSpPr>
          <p:spPr>
            <a:xfrm>
              <a:off x="0" y="-28575"/>
              <a:ext cx="184724" cy="841375"/>
            </a:xfrm>
            <a:prstGeom prst="rect">
              <a:avLst/>
            </a:prstGeom>
          </p:spPr>
          <p:txBody>
            <a:bodyPr lIns="116244" tIns="116244" rIns="116244" bIns="116244" rtlCol="0" anchor="ctr"/>
            <a:lstStyle/>
            <a:p>
              <a:pPr algn="ctr">
                <a:lnSpc>
                  <a:spcPts val="2534"/>
                </a:lnSpc>
              </a:pPr>
              <a:endParaRPr/>
            </a:p>
          </p:txBody>
        </p:sp>
      </p:grpSp>
      <p:grpSp>
        <p:nvGrpSpPr>
          <p:cNvPr id="14" name="Group 14"/>
          <p:cNvGrpSpPr/>
          <p:nvPr/>
        </p:nvGrpSpPr>
        <p:grpSpPr>
          <a:xfrm>
            <a:off x="10515102" y="2196499"/>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Recall</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1382869" y="2196499"/>
            <a:ext cx="6276482" cy="1608153"/>
          </a:xfrm>
          <a:custGeom>
            <a:avLst/>
            <a:gdLst/>
            <a:ahLst/>
            <a:cxnLst/>
            <a:rect l="l" t="t" r="r" b="b"/>
            <a:pathLst>
              <a:path w="6276482" h="1608153">
                <a:moveTo>
                  <a:pt x="0" y="0"/>
                </a:moveTo>
                <a:lnTo>
                  <a:pt x="6276482" y="0"/>
                </a:lnTo>
                <a:lnTo>
                  <a:pt x="6276482" y="1608153"/>
                </a:lnTo>
                <a:lnTo>
                  <a:pt x="0" y="16081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sự cân bằng giữa Precision và Recall</a:t>
            </a:r>
          </a:p>
        </p:txBody>
      </p:sp>
      <p:grpSp>
        <p:nvGrpSpPr>
          <p:cNvPr id="5" name="Group 5"/>
          <p:cNvGrpSpPr/>
          <p:nvPr/>
        </p:nvGrpSpPr>
        <p:grpSpPr>
          <a:xfrm>
            <a:off x="15971981" y="591576"/>
            <a:ext cx="1604922" cy="160492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8" name="Group 8"/>
          <p:cNvGrpSpPr/>
          <p:nvPr/>
        </p:nvGrpSpPr>
        <p:grpSpPr>
          <a:xfrm>
            <a:off x="8910180" y="591576"/>
            <a:ext cx="7061801" cy="1604922"/>
            <a:chOff x="0" y="0"/>
            <a:chExt cx="3576392" cy="812800"/>
          </a:xfrm>
        </p:grpSpPr>
        <p:sp>
          <p:nvSpPr>
            <p:cNvPr id="9" name="Freeform 9"/>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FF5757">
                <a:alpha val="64706"/>
              </a:srgbClr>
            </a:solidFill>
          </p:spPr>
          <p:txBody>
            <a:bodyPr/>
            <a:lstStyle/>
            <a:p>
              <a:endParaRPr lang="en-US"/>
            </a:p>
          </p:txBody>
        </p:sp>
        <p:sp>
          <p:nvSpPr>
            <p:cNvPr id="10" name="TextBox 10"/>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11" name="Group 11"/>
          <p:cNvGrpSpPr/>
          <p:nvPr/>
        </p:nvGrpSpPr>
        <p:grpSpPr>
          <a:xfrm>
            <a:off x="15971981" y="2196499"/>
            <a:ext cx="1604922" cy="7061801"/>
            <a:chOff x="0" y="0"/>
            <a:chExt cx="184724" cy="812800"/>
          </a:xfrm>
        </p:grpSpPr>
        <p:sp>
          <p:nvSpPr>
            <p:cNvPr id="12" name="Freeform 12"/>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C1FF72">
                <a:alpha val="64706"/>
              </a:srgbClr>
            </a:solidFill>
          </p:spPr>
          <p:txBody>
            <a:bodyPr/>
            <a:lstStyle/>
            <a:p>
              <a:endParaRPr lang="en-US"/>
            </a:p>
          </p:txBody>
        </p:sp>
        <p:sp>
          <p:nvSpPr>
            <p:cNvPr id="13" name="TextBox 13"/>
            <p:cNvSpPr txBox="1"/>
            <p:nvPr/>
          </p:nvSpPr>
          <p:spPr>
            <a:xfrm>
              <a:off x="0" y="-28575"/>
              <a:ext cx="184724" cy="841375"/>
            </a:xfrm>
            <a:prstGeom prst="rect">
              <a:avLst/>
            </a:prstGeom>
          </p:spPr>
          <p:txBody>
            <a:bodyPr lIns="116244" tIns="116244" rIns="116244" bIns="116244" rtlCol="0" anchor="ctr"/>
            <a:lstStyle/>
            <a:p>
              <a:pPr algn="ctr">
                <a:lnSpc>
                  <a:spcPts val="2534"/>
                </a:lnSpc>
              </a:pPr>
              <a:endParaRPr/>
            </a:p>
          </p:txBody>
        </p:sp>
      </p:grpSp>
      <p:grpSp>
        <p:nvGrpSpPr>
          <p:cNvPr id="14" name="Group 14"/>
          <p:cNvGrpSpPr/>
          <p:nvPr/>
        </p:nvGrpSpPr>
        <p:grpSpPr>
          <a:xfrm>
            <a:off x="8910180" y="2196499"/>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F1 score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7007072" y="1812265"/>
            <a:ext cx="4273856" cy="4273856"/>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a:stretch>
            </a:blipFill>
            <a:ln w="38100" cap="sq">
              <a:solidFill>
                <a:srgbClr val="000000"/>
              </a:solidFill>
              <a:prstDash val="solid"/>
              <a:miter/>
            </a:ln>
          </p:spPr>
          <p:txBody>
            <a:bodyPr/>
            <a:lstStyle/>
            <a:p>
              <a:endParaRPr lang="en-US"/>
            </a:p>
          </p:txBody>
        </p:sp>
      </p:grpSp>
      <p:grpSp>
        <p:nvGrpSpPr>
          <p:cNvPr id="5" name="Group 5"/>
          <p:cNvGrpSpPr/>
          <p:nvPr/>
        </p:nvGrpSpPr>
        <p:grpSpPr>
          <a:xfrm>
            <a:off x="95213" y="525913"/>
            <a:ext cx="6698017" cy="1886904"/>
            <a:chOff x="0" y="0"/>
            <a:chExt cx="8930689" cy="2515872"/>
          </a:xfrm>
        </p:grpSpPr>
        <p:grpSp>
          <p:nvGrpSpPr>
            <p:cNvPr id="6" name="Group 6"/>
            <p:cNvGrpSpPr/>
            <p:nvPr/>
          </p:nvGrpSpPr>
          <p:grpSpPr>
            <a:xfrm rot="-5400000">
              <a:off x="3207409" y="-3207409"/>
              <a:ext cx="2515872" cy="8930689"/>
              <a:chOff x="0" y="0"/>
              <a:chExt cx="454242" cy="1612442"/>
            </a:xfrm>
          </p:grpSpPr>
          <p:sp>
            <p:nvSpPr>
              <p:cNvPr id="7" name="Freeform 7"/>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8" name="TextBox 8"/>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9"/>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Demo</a:t>
              </a:r>
            </a:p>
          </p:txBody>
        </p:sp>
      </p:grpSp>
      <p:sp>
        <p:nvSpPr>
          <p:cNvPr id="10" name="TextBox 10"/>
          <p:cNvSpPr txBox="1"/>
          <p:nvPr/>
        </p:nvSpPr>
        <p:spPr>
          <a:xfrm>
            <a:off x="212889" y="6457597"/>
            <a:ext cx="17388796" cy="1590675"/>
          </a:xfrm>
          <a:prstGeom prst="rect">
            <a:avLst/>
          </a:prstGeom>
        </p:spPr>
        <p:txBody>
          <a:bodyPr lIns="0" tIns="0" rIns="0" bIns="0" rtlCol="0" anchor="t">
            <a:spAutoFit/>
          </a:bodyPr>
          <a:lstStyle/>
          <a:p>
            <a:pPr algn="ctr">
              <a:lnSpc>
                <a:spcPts val="4200"/>
              </a:lnSpc>
            </a:pPr>
            <a:r>
              <a:rPr lang="en-US" sz="3000" b="1">
                <a:solidFill>
                  <a:srgbClr val="000000"/>
                </a:solidFill>
                <a:latin typeface="DejaVu Serif Bold"/>
                <a:ea typeface="DejaVu Serif Bold"/>
                <a:cs typeface="DejaVu Serif Bold"/>
                <a:sym typeface="DejaVu Serif Bold"/>
              </a:rPr>
              <a:t>Link demo: https://danghieu19224.pythonanywhere.com</a:t>
            </a:r>
          </a:p>
          <a:p>
            <a:pPr algn="ctr">
              <a:lnSpc>
                <a:spcPts val="4200"/>
              </a:lnSpc>
            </a:pPr>
            <a:r>
              <a:rPr lang="en-US" sz="3000" b="1">
                <a:solidFill>
                  <a:srgbClr val="000000"/>
                </a:solidFill>
                <a:latin typeface="DejaVu Serif Bold"/>
                <a:ea typeface="DejaVu Serif Bold"/>
                <a:cs typeface="DejaVu Serif Bold"/>
                <a:sym typeface="DejaVu Serif Bold"/>
              </a:rPr>
              <a:t>Link github:</a:t>
            </a:r>
          </a:p>
          <a:p>
            <a:pPr algn="ctr">
              <a:lnSpc>
                <a:spcPts val="4200"/>
              </a:lnSpc>
            </a:pPr>
            <a:r>
              <a:rPr lang="en-US" sz="3000" b="1">
                <a:solidFill>
                  <a:srgbClr val="000000"/>
                </a:solidFill>
                <a:latin typeface="DejaVu Serif Bold"/>
                <a:ea typeface="DejaVu Serif Bold"/>
                <a:cs typeface="DejaVu Serif Bold"/>
                <a:sym typeface="DejaVu Serif Bold"/>
              </a:rPr>
              <a:t>https://github.com/DangHieu19022004/MachineLearning-64CNTT3-G8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154109" y="622899"/>
            <a:ext cx="17437735" cy="8635401"/>
          </a:xfrm>
          <a:custGeom>
            <a:avLst/>
            <a:gdLst/>
            <a:ahLst/>
            <a:cxnLst/>
            <a:rect l="l" t="t" r="r" b="b"/>
            <a:pathLst>
              <a:path w="17437735" h="8635401">
                <a:moveTo>
                  <a:pt x="0" y="0"/>
                </a:moveTo>
                <a:lnTo>
                  <a:pt x="17437735" y="0"/>
                </a:lnTo>
                <a:lnTo>
                  <a:pt x="17437735" y="8635401"/>
                </a:lnTo>
                <a:lnTo>
                  <a:pt x="0" y="8635401"/>
                </a:lnTo>
                <a:lnTo>
                  <a:pt x="0" y="0"/>
                </a:lnTo>
                <a:close/>
              </a:path>
            </a:pathLst>
          </a:custGeom>
          <a:blipFill>
            <a:blip r:embed="rId3"/>
            <a:stretch>
              <a:fillRect t="-6541" b="-6541"/>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278107" y="1929437"/>
            <a:ext cx="6428126" cy="6428126"/>
          </a:xfrm>
          <a:custGeom>
            <a:avLst/>
            <a:gdLst/>
            <a:ahLst/>
            <a:cxnLst/>
            <a:rect l="l" t="t" r="r" b="b"/>
            <a:pathLst>
              <a:path w="6428126" h="6428126">
                <a:moveTo>
                  <a:pt x="0" y="0"/>
                </a:moveTo>
                <a:lnTo>
                  <a:pt x="6428126" y="0"/>
                </a:lnTo>
                <a:lnTo>
                  <a:pt x="6428126" y="6428126"/>
                </a:lnTo>
                <a:lnTo>
                  <a:pt x="0" y="642812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544110" y="712153"/>
            <a:ext cx="5752802" cy="1450970"/>
          </a:xfrm>
          <a:prstGeom prst="rect">
            <a:avLst/>
          </a:prstGeom>
        </p:spPr>
        <p:txBody>
          <a:bodyPr lIns="0" tIns="0" rIns="0" bIns="0" rtlCol="0" anchor="t">
            <a:spAutoFit/>
          </a:bodyPr>
          <a:lstStyle/>
          <a:p>
            <a:pPr algn="ctr">
              <a:lnSpc>
                <a:spcPts val="11900"/>
              </a:lnSpc>
            </a:pPr>
            <a:r>
              <a:rPr lang="en-US" sz="8500">
                <a:solidFill>
                  <a:srgbClr val="000000"/>
                </a:solidFill>
                <a:latin typeface="Paytone One"/>
                <a:ea typeface="Paytone One"/>
                <a:cs typeface="Paytone One"/>
                <a:sym typeface="Paytone One"/>
              </a:rPr>
              <a:t>NỘI DUNG</a:t>
            </a:r>
          </a:p>
        </p:txBody>
      </p:sp>
      <p:sp>
        <p:nvSpPr>
          <p:cNvPr id="5" name="TextBox 5"/>
          <p:cNvSpPr txBox="1"/>
          <p:nvPr/>
        </p:nvSpPr>
        <p:spPr>
          <a:xfrm>
            <a:off x="7057093" y="3074363"/>
            <a:ext cx="8542040" cy="4397375"/>
          </a:xfrm>
          <a:prstGeom prst="rect">
            <a:avLst/>
          </a:prstGeom>
        </p:spPr>
        <p:txBody>
          <a:bodyPr lIns="0" tIns="0" rIns="0" bIns="0" rtlCol="0" anchor="t">
            <a:spAutoFit/>
          </a:bodyPr>
          <a:lstStyle/>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Phần mở đầu</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Mô tả bài toán</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Các thuật toán</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Các tham số đánh giá</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Demo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Phần mở đầu</a:t>
              </a:r>
            </a:p>
          </p:txBody>
        </p:sp>
      </p:grpSp>
      <p:grpSp>
        <p:nvGrpSpPr>
          <p:cNvPr id="8" name="Group 8"/>
          <p:cNvGrpSpPr/>
          <p:nvPr/>
        </p:nvGrpSpPr>
        <p:grpSpPr>
          <a:xfrm>
            <a:off x="458125" y="2918917"/>
            <a:ext cx="5972193" cy="5972193"/>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4166" r="-4166"/>
              </a:stretch>
            </a:blipFill>
          </p:spPr>
          <p:txBody>
            <a:bodyPr/>
            <a:lstStyle/>
            <a:p>
              <a:endParaRPr lang="en-US"/>
            </a:p>
          </p:txBody>
        </p:sp>
      </p:grpSp>
      <p:grpSp>
        <p:nvGrpSpPr>
          <p:cNvPr id="10" name="Group 10"/>
          <p:cNvGrpSpPr/>
          <p:nvPr/>
        </p:nvGrpSpPr>
        <p:grpSpPr>
          <a:xfrm>
            <a:off x="9905088" y="2038166"/>
            <a:ext cx="5971299" cy="1939302"/>
            <a:chOff x="0" y="0"/>
            <a:chExt cx="7961732" cy="2585737"/>
          </a:xfrm>
        </p:grpSpPr>
        <p:grpSp>
          <p:nvGrpSpPr>
            <p:cNvPr id="11" name="Group 11"/>
            <p:cNvGrpSpPr/>
            <p:nvPr/>
          </p:nvGrpSpPr>
          <p:grpSpPr>
            <a:xfrm>
              <a:off x="0" y="0"/>
              <a:ext cx="7961732" cy="2585737"/>
              <a:chOff x="0" y="0"/>
              <a:chExt cx="1377651" cy="447421"/>
            </a:xfrm>
          </p:grpSpPr>
          <p:sp>
            <p:nvSpPr>
              <p:cNvPr id="12" name="Freeform 12"/>
              <p:cNvSpPr/>
              <p:nvPr/>
            </p:nvSpPr>
            <p:spPr>
              <a:xfrm>
                <a:off x="0" y="0"/>
                <a:ext cx="1377651" cy="447421"/>
              </a:xfrm>
              <a:custGeom>
                <a:avLst/>
                <a:gdLst/>
                <a:ahLst/>
                <a:cxnLst/>
                <a:rect l="l" t="t" r="r" b="b"/>
                <a:pathLst>
                  <a:path w="1377651" h="447421">
                    <a:moveTo>
                      <a:pt x="1174451" y="0"/>
                    </a:moveTo>
                    <a:cubicBezTo>
                      <a:pt x="1286675" y="0"/>
                      <a:pt x="1377651" y="100159"/>
                      <a:pt x="1377651" y="223710"/>
                    </a:cubicBezTo>
                    <a:cubicBezTo>
                      <a:pt x="1377651" y="347262"/>
                      <a:pt x="1286675" y="447421"/>
                      <a:pt x="1174451" y="447421"/>
                    </a:cubicBezTo>
                    <a:lnTo>
                      <a:pt x="203200" y="447421"/>
                    </a:lnTo>
                    <a:cubicBezTo>
                      <a:pt x="90976" y="447421"/>
                      <a:pt x="0" y="347262"/>
                      <a:pt x="0" y="223710"/>
                    </a:cubicBezTo>
                    <a:cubicBezTo>
                      <a:pt x="0" y="100159"/>
                      <a:pt x="90976" y="0"/>
                      <a:pt x="203200" y="0"/>
                    </a:cubicBezTo>
                    <a:close/>
                  </a:path>
                </a:pathLst>
              </a:custGeom>
              <a:solidFill>
                <a:srgbClr val="A0B8FE"/>
              </a:solidFill>
            </p:spPr>
            <p:txBody>
              <a:bodyPr/>
              <a:lstStyle/>
              <a:p>
                <a:endParaRPr lang="en-US"/>
              </a:p>
            </p:txBody>
          </p:sp>
          <p:sp>
            <p:nvSpPr>
              <p:cNvPr id="13" name="TextBox 13"/>
              <p:cNvSpPr txBox="1"/>
              <p:nvPr/>
            </p:nvSpPr>
            <p:spPr>
              <a:xfrm>
                <a:off x="0" y="-28575"/>
                <a:ext cx="1377651" cy="475996"/>
              </a:xfrm>
              <a:prstGeom prst="rect">
                <a:avLst/>
              </a:prstGeom>
            </p:spPr>
            <p:txBody>
              <a:bodyPr lIns="50800" tIns="50800" rIns="50800" bIns="50800" rtlCol="0" anchor="ctr"/>
              <a:lstStyle/>
              <a:p>
                <a:pPr algn="ctr">
                  <a:lnSpc>
                    <a:spcPts val="2534"/>
                  </a:lnSpc>
                </a:pPr>
                <a:endParaRPr/>
              </a:p>
            </p:txBody>
          </p:sp>
        </p:grpSp>
        <p:sp>
          <p:nvSpPr>
            <p:cNvPr id="14" name="TextBox 14"/>
            <p:cNvSpPr txBox="1"/>
            <p:nvPr/>
          </p:nvSpPr>
          <p:spPr>
            <a:xfrm>
              <a:off x="493687" y="222347"/>
              <a:ext cx="6974359" cy="2057400"/>
            </a:xfrm>
            <a:prstGeom prst="rect">
              <a:avLst/>
            </a:prstGeom>
          </p:spPr>
          <p:txBody>
            <a:bodyPr lIns="0" tIns="0" rIns="0" bIns="0" rtlCol="0" anchor="t">
              <a:spAutoFit/>
            </a:bodyPr>
            <a:lstStyle/>
            <a:p>
              <a:pPr algn="ctr">
                <a:lnSpc>
                  <a:spcPts val="6299"/>
                </a:lnSpc>
              </a:pPr>
              <a:r>
                <a:rPr lang="en-US" sz="4500">
                  <a:solidFill>
                    <a:srgbClr val="000000"/>
                  </a:solidFill>
                  <a:latin typeface="Paytone One"/>
                  <a:ea typeface="Paytone One"/>
                  <a:cs typeface="Paytone One"/>
                  <a:sym typeface="Paytone One"/>
                </a:rPr>
                <a:t>Vai trò của dự báo thời tiết</a:t>
              </a:r>
            </a:p>
          </p:txBody>
        </p:sp>
      </p:grpSp>
      <p:sp>
        <p:nvSpPr>
          <p:cNvPr id="15" name="TextBox 15"/>
          <p:cNvSpPr txBox="1"/>
          <p:nvPr/>
        </p:nvSpPr>
        <p:spPr>
          <a:xfrm>
            <a:off x="8159568" y="4350658"/>
            <a:ext cx="9462338" cy="350837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Rokkitt"/>
                <a:ea typeface="Rokkitt"/>
                <a:cs typeface="Rokkitt"/>
                <a:sym typeface="Rokkitt"/>
              </a:rPr>
              <a:t>Có vai trò quan trọng trong nhiều lĩnh vực của đời sống.</a:t>
            </a:r>
          </a:p>
          <a:p>
            <a:pPr marL="863599" lvl="1" indent="-431800" algn="l">
              <a:lnSpc>
                <a:spcPts val="5599"/>
              </a:lnSpc>
              <a:buFont typeface="Arial"/>
              <a:buChar char="•"/>
            </a:pPr>
            <a:r>
              <a:rPr lang="en-US" sz="3999">
                <a:solidFill>
                  <a:srgbClr val="000000"/>
                </a:solidFill>
                <a:latin typeface="Rokkitt"/>
                <a:ea typeface="Rokkitt"/>
                <a:cs typeface="Rokkitt"/>
                <a:sym typeface="Rokkitt"/>
              </a:rPr>
              <a:t>Chủ động trong mọi hoạt động và kế hoạch.</a:t>
            </a:r>
          </a:p>
          <a:p>
            <a:pPr marL="863599" lvl="1" indent="-431800" algn="l">
              <a:lnSpc>
                <a:spcPts val="5599"/>
              </a:lnSpc>
              <a:buFont typeface="Arial"/>
              <a:buChar char="•"/>
            </a:pPr>
            <a:r>
              <a:rPr lang="en-US" sz="3999">
                <a:solidFill>
                  <a:srgbClr val="000000"/>
                </a:solidFill>
                <a:latin typeface="Rokkitt"/>
                <a:ea typeface="Rokkitt"/>
                <a:cs typeface="Rokkitt"/>
                <a:sym typeface="Rokkitt"/>
              </a:rPr>
              <a:t>Phòng tránh thiên tai.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Mô tả bài toán</a:t>
              </a:r>
            </a:p>
          </p:txBody>
        </p:sp>
      </p:grpSp>
      <p:grpSp>
        <p:nvGrpSpPr>
          <p:cNvPr id="8" name="Group 8"/>
          <p:cNvGrpSpPr/>
          <p:nvPr/>
        </p:nvGrpSpPr>
        <p:grpSpPr>
          <a:xfrm>
            <a:off x="303636" y="2526877"/>
            <a:ext cx="6281171" cy="5864326"/>
            <a:chOff x="0" y="0"/>
            <a:chExt cx="973118" cy="908537"/>
          </a:xfrm>
        </p:grpSpPr>
        <p:sp>
          <p:nvSpPr>
            <p:cNvPr id="9" name="Freeform 9"/>
            <p:cNvSpPr/>
            <p:nvPr/>
          </p:nvSpPr>
          <p:spPr>
            <a:xfrm>
              <a:off x="0" y="0"/>
              <a:ext cx="973118" cy="908537"/>
            </a:xfrm>
            <a:custGeom>
              <a:avLst/>
              <a:gdLst/>
              <a:ahLst/>
              <a:cxnLst/>
              <a:rect l="l" t="t" r="r" b="b"/>
              <a:pathLst>
                <a:path w="973118" h="908537">
                  <a:moveTo>
                    <a:pt x="97372" y="0"/>
                  </a:moveTo>
                  <a:lnTo>
                    <a:pt x="875745" y="0"/>
                  </a:lnTo>
                  <a:cubicBezTo>
                    <a:pt x="929523" y="0"/>
                    <a:pt x="973118" y="43595"/>
                    <a:pt x="973118" y="97372"/>
                  </a:cubicBezTo>
                  <a:lnTo>
                    <a:pt x="973118" y="811165"/>
                  </a:lnTo>
                  <a:cubicBezTo>
                    <a:pt x="973118" y="836990"/>
                    <a:pt x="962859" y="861757"/>
                    <a:pt x="944598" y="880018"/>
                  </a:cubicBezTo>
                  <a:cubicBezTo>
                    <a:pt x="926337" y="898279"/>
                    <a:pt x="901570" y="908537"/>
                    <a:pt x="875745" y="908537"/>
                  </a:cubicBezTo>
                  <a:lnTo>
                    <a:pt x="97372" y="908537"/>
                  </a:lnTo>
                  <a:cubicBezTo>
                    <a:pt x="71548" y="908537"/>
                    <a:pt x="46781" y="898279"/>
                    <a:pt x="28520" y="880018"/>
                  </a:cubicBezTo>
                  <a:cubicBezTo>
                    <a:pt x="10259" y="861757"/>
                    <a:pt x="0" y="836990"/>
                    <a:pt x="0" y="811165"/>
                  </a:cubicBezTo>
                  <a:lnTo>
                    <a:pt x="0" y="97372"/>
                  </a:lnTo>
                  <a:cubicBezTo>
                    <a:pt x="0" y="71548"/>
                    <a:pt x="10259" y="46781"/>
                    <a:pt x="28520" y="28520"/>
                  </a:cubicBezTo>
                  <a:cubicBezTo>
                    <a:pt x="46781" y="10259"/>
                    <a:pt x="71548" y="0"/>
                    <a:pt x="97372" y="0"/>
                  </a:cubicBezTo>
                  <a:close/>
                </a:path>
              </a:pathLst>
            </a:custGeom>
            <a:blipFill>
              <a:blip r:embed="rId3"/>
              <a:stretch>
                <a:fillRect t="-3554" b="-3554"/>
              </a:stretch>
            </a:blipFill>
            <a:ln w="38100" cap="rnd">
              <a:solidFill>
                <a:srgbClr val="000000"/>
              </a:solidFill>
              <a:prstDash val="solid"/>
              <a:round/>
            </a:ln>
          </p:spPr>
          <p:txBody>
            <a:bodyPr/>
            <a:lstStyle/>
            <a:p>
              <a:endParaRPr lang="en-US"/>
            </a:p>
          </p:txBody>
        </p:sp>
      </p:grpSp>
      <p:sp>
        <p:nvSpPr>
          <p:cNvPr id="10" name="TextBox 10"/>
          <p:cNvSpPr txBox="1"/>
          <p:nvPr/>
        </p:nvSpPr>
        <p:spPr>
          <a:xfrm>
            <a:off x="7056612" y="1231900"/>
            <a:ext cx="10202688" cy="703262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Rokkitt"/>
                <a:ea typeface="Rokkitt"/>
                <a:cs typeface="Rokkitt"/>
                <a:sym typeface="Rokkitt"/>
              </a:rPr>
              <a:t>Mục tiêu: dự đoán tình trạng thời tiết.</a:t>
            </a:r>
          </a:p>
          <a:p>
            <a:pPr marL="863599" lvl="1" indent="-431800" algn="l">
              <a:lnSpc>
                <a:spcPts val="5599"/>
              </a:lnSpc>
              <a:buFont typeface="Arial"/>
              <a:buChar char="•"/>
            </a:pPr>
            <a:r>
              <a:rPr lang="en-US" sz="3999">
                <a:solidFill>
                  <a:srgbClr val="000000"/>
                </a:solidFill>
                <a:latin typeface="Rokkitt"/>
                <a:ea typeface="Rokkitt"/>
                <a:cs typeface="Rokkitt"/>
                <a:sym typeface="Rokkitt"/>
              </a:rPr>
              <a:t> Tập dữ liệu bao gồm các đặc trưng liên quan đến thời tiết:</a:t>
            </a:r>
          </a:p>
          <a:p>
            <a:pPr algn="l">
              <a:lnSpc>
                <a:spcPts val="5599"/>
              </a:lnSpc>
            </a:pPr>
            <a:r>
              <a:rPr lang="en-US" sz="3999">
                <a:solidFill>
                  <a:srgbClr val="000000"/>
                </a:solidFill>
                <a:latin typeface="Rokkitt"/>
                <a:ea typeface="Rokkitt"/>
                <a:cs typeface="Rokkitt"/>
                <a:sym typeface="Rokkitt"/>
              </a:rPr>
              <a:t>-precipitation (lượng mưa)</a:t>
            </a:r>
          </a:p>
          <a:p>
            <a:pPr algn="l">
              <a:lnSpc>
                <a:spcPts val="5599"/>
              </a:lnSpc>
            </a:pPr>
            <a:r>
              <a:rPr lang="en-US" sz="3999">
                <a:solidFill>
                  <a:srgbClr val="000000"/>
                </a:solidFill>
                <a:latin typeface="Rokkitt"/>
                <a:ea typeface="Rokkitt"/>
                <a:cs typeface="Rokkitt"/>
                <a:sym typeface="Rokkitt"/>
              </a:rPr>
              <a:t>-temp_max (nhiệt độ tối đa)</a:t>
            </a:r>
          </a:p>
          <a:p>
            <a:pPr algn="l">
              <a:lnSpc>
                <a:spcPts val="5599"/>
              </a:lnSpc>
            </a:pPr>
            <a:r>
              <a:rPr lang="en-US" sz="3999">
                <a:solidFill>
                  <a:srgbClr val="000000"/>
                </a:solidFill>
                <a:latin typeface="Rokkitt"/>
                <a:ea typeface="Rokkitt"/>
                <a:cs typeface="Rokkitt"/>
                <a:sym typeface="Rokkitt"/>
              </a:rPr>
              <a:t>-temp_min (nhiệt độ thấp nhất)</a:t>
            </a:r>
          </a:p>
          <a:p>
            <a:pPr algn="l">
              <a:lnSpc>
                <a:spcPts val="5599"/>
              </a:lnSpc>
            </a:pPr>
            <a:r>
              <a:rPr lang="en-US" sz="3999">
                <a:solidFill>
                  <a:srgbClr val="000000"/>
                </a:solidFill>
                <a:latin typeface="Rokkitt"/>
                <a:ea typeface="Rokkitt"/>
                <a:cs typeface="Rokkitt"/>
                <a:sym typeface="Rokkitt"/>
              </a:rPr>
              <a:t>-wind (sức gió)</a:t>
            </a:r>
          </a:p>
          <a:p>
            <a:pPr algn="l">
              <a:lnSpc>
                <a:spcPts val="5599"/>
              </a:lnSpc>
            </a:pPr>
            <a:r>
              <a:rPr lang="en-US" sz="3999">
                <a:solidFill>
                  <a:srgbClr val="000000"/>
                </a:solidFill>
                <a:latin typeface="Rokkitt"/>
                <a:ea typeface="Rokkitt"/>
                <a:cs typeface="Rokkitt"/>
                <a:sym typeface="Rokkitt"/>
              </a:rPr>
              <a:t>-weather (lớp): drizzle (mưa phùn), fog (sương mù), rain (mưa), snow (tuyết), và sun (nắng).</a:t>
            </a:r>
          </a:p>
          <a:p>
            <a:pPr algn="l">
              <a:lnSpc>
                <a:spcPts val="5599"/>
              </a:lnSpc>
            </a:pPr>
            <a:endParaRPr lang="en-US" sz="3999">
              <a:solidFill>
                <a:srgbClr val="000000"/>
              </a:solidFill>
              <a:latin typeface="Rokkitt"/>
              <a:ea typeface="Rokkitt"/>
              <a:cs typeface="Rokkitt"/>
              <a:sym typeface="Rokkit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800881" y="1028700"/>
            <a:ext cx="5019690" cy="1187157"/>
            <a:chOff x="0" y="0"/>
            <a:chExt cx="6692921" cy="1582876"/>
          </a:xfrm>
        </p:grpSpPr>
        <p:grpSp>
          <p:nvGrpSpPr>
            <p:cNvPr id="4" name="Group 4"/>
            <p:cNvGrpSpPr/>
            <p:nvPr/>
          </p:nvGrpSpPr>
          <p:grpSpPr>
            <a:xfrm>
              <a:off x="0" y="0"/>
              <a:ext cx="6692921" cy="1582876"/>
              <a:chOff x="0" y="0"/>
              <a:chExt cx="1322058" cy="312667"/>
            </a:xfrm>
          </p:grpSpPr>
          <p:sp>
            <p:nvSpPr>
              <p:cNvPr id="5" name="Freeform 5"/>
              <p:cNvSpPr/>
              <p:nvPr/>
            </p:nvSpPr>
            <p:spPr>
              <a:xfrm>
                <a:off x="0" y="0"/>
                <a:ext cx="1322058" cy="312667"/>
              </a:xfrm>
              <a:custGeom>
                <a:avLst/>
                <a:gdLst/>
                <a:ahLst/>
                <a:cxnLst/>
                <a:rect l="l" t="t" r="r" b="b"/>
                <a:pathLst>
                  <a:path w="1322058" h="312667">
                    <a:moveTo>
                      <a:pt x="154231" y="0"/>
                    </a:moveTo>
                    <a:lnTo>
                      <a:pt x="1167827" y="0"/>
                    </a:lnTo>
                    <a:cubicBezTo>
                      <a:pt x="1208732" y="0"/>
                      <a:pt x="1247961" y="16249"/>
                      <a:pt x="1276885" y="45173"/>
                    </a:cubicBezTo>
                    <a:cubicBezTo>
                      <a:pt x="1305809" y="74097"/>
                      <a:pt x="1322058" y="113326"/>
                      <a:pt x="1322058" y="154231"/>
                    </a:cubicBezTo>
                    <a:lnTo>
                      <a:pt x="1322058" y="158436"/>
                    </a:lnTo>
                    <a:cubicBezTo>
                      <a:pt x="1322058" y="199340"/>
                      <a:pt x="1305809" y="238570"/>
                      <a:pt x="1276885" y="267494"/>
                    </a:cubicBezTo>
                    <a:cubicBezTo>
                      <a:pt x="1247961" y="296417"/>
                      <a:pt x="1208732" y="312667"/>
                      <a:pt x="1167827" y="312667"/>
                    </a:cubicBezTo>
                    <a:lnTo>
                      <a:pt x="154231" y="312667"/>
                    </a:lnTo>
                    <a:cubicBezTo>
                      <a:pt x="113326" y="312667"/>
                      <a:pt x="74097" y="296417"/>
                      <a:pt x="45173" y="267494"/>
                    </a:cubicBezTo>
                    <a:cubicBezTo>
                      <a:pt x="16249" y="238570"/>
                      <a:pt x="0" y="199340"/>
                      <a:pt x="0" y="158436"/>
                    </a:cubicBezTo>
                    <a:lnTo>
                      <a:pt x="0" y="154231"/>
                    </a:lnTo>
                    <a:cubicBezTo>
                      <a:pt x="0" y="113326"/>
                      <a:pt x="16249" y="74097"/>
                      <a:pt x="45173" y="45173"/>
                    </a:cubicBezTo>
                    <a:cubicBezTo>
                      <a:pt x="74097" y="16249"/>
                      <a:pt x="113326" y="0"/>
                      <a:pt x="154231" y="0"/>
                    </a:cubicBezTo>
                    <a:close/>
                  </a:path>
                </a:pathLst>
              </a:custGeom>
              <a:solidFill>
                <a:srgbClr val="A0B8FE"/>
              </a:solidFill>
              <a:ln w="38100" cap="rnd">
                <a:solidFill>
                  <a:srgbClr val="000000"/>
                </a:solidFill>
                <a:prstDash val="solid"/>
                <a:round/>
              </a:ln>
            </p:spPr>
            <p:txBody>
              <a:bodyPr/>
              <a:lstStyle/>
              <a:p>
                <a:endParaRPr lang="en-US"/>
              </a:p>
            </p:txBody>
          </p:sp>
          <p:sp>
            <p:nvSpPr>
              <p:cNvPr id="6" name="TextBox 6"/>
              <p:cNvSpPr txBox="1"/>
              <p:nvPr/>
            </p:nvSpPr>
            <p:spPr>
              <a:xfrm>
                <a:off x="0" y="-28575"/>
                <a:ext cx="1322058" cy="341242"/>
              </a:xfrm>
              <a:prstGeom prst="rect">
                <a:avLst/>
              </a:prstGeom>
            </p:spPr>
            <p:txBody>
              <a:bodyPr lIns="50800" tIns="50800" rIns="50800" bIns="50800" rtlCol="0" anchor="ctr"/>
              <a:lstStyle/>
              <a:p>
                <a:pPr algn="ctr">
                  <a:lnSpc>
                    <a:spcPts val="2534"/>
                  </a:lnSpc>
                </a:pPr>
                <a:endParaRPr/>
              </a:p>
            </p:txBody>
          </p:sp>
        </p:grpSp>
        <p:sp>
          <p:nvSpPr>
            <p:cNvPr id="7" name="TextBox 7"/>
            <p:cNvSpPr txBox="1"/>
            <p:nvPr/>
          </p:nvSpPr>
          <p:spPr>
            <a:xfrm>
              <a:off x="611939" y="258038"/>
              <a:ext cx="5469043" cy="990600"/>
            </a:xfrm>
            <a:prstGeom prst="rect">
              <a:avLst/>
            </a:prstGeom>
          </p:spPr>
          <p:txBody>
            <a:bodyPr lIns="0" tIns="0" rIns="0" bIns="0" rtlCol="0" anchor="t">
              <a:spAutoFit/>
            </a:bodyPr>
            <a:lstStyle/>
            <a:p>
              <a:pPr algn="ctr">
                <a:lnSpc>
                  <a:spcPts val="6299"/>
                </a:lnSpc>
              </a:pPr>
              <a:r>
                <a:rPr lang="en-US" sz="4500">
                  <a:solidFill>
                    <a:srgbClr val="000000"/>
                  </a:solidFill>
                  <a:latin typeface="Paytone One"/>
                  <a:ea typeface="Paytone One"/>
                  <a:cs typeface="Paytone One"/>
                  <a:sym typeface="Paytone One"/>
                </a:rPr>
                <a:t>Xử lý dữ liệu</a:t>
              </a:r>
            </a:p>
          </p:txBody>
        </p:sp>
      </p:grpSp>
      <p:sp>
        <p:nvSpPr>
          <p:cNvPr id="8" name="Freeform 8"/>
          <p:cNvSpPr/>
          <p:nvPr/>
        </p:nvSpPr>
        <p:spPr>
          <a:xfrm>
            <a:off x="11241186" y="3224345"/>
            <a:ext cx="5922506" cy="5922506"/>
          </a:xfrm>
          <a:custGeom>
            <a:avLst/>
            <a:gdLst/>
            <a:ahLst/>
            <a:cxnLst/>
            <a:rect l="l" t="t" r="r" b="b"/>
            <a:pathLst>
              <a:path w="5922506" h="5922506">
                <a:moveTo>
                  <a:pt x="0" y="0"/>
                </a:moveTo>
                <a:lnTo>
                  <a:pt x="5922506" y="0"/>
                </a:lnTo>
                <a:lnTo>
                  <a:pt x="5922506" y="5922506"/>
                </a:lnTo>
                <a:lnTo>
                  <a:pt x="0" y="5922506"/>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800881" y="2734524"/>
            <a:ext cx="11403193" cy="3565079"/>
          </a:xfrm>
          <a:prstGeom prst="rect">
            <a:avLst/>
          </a:prstGeom>
        </p:spPr>
        <p:txBody>
          <a:bodyPr lIns="0" tIns="0" rIns="0" bIns="0" rtlCol="0" anchor="t">
            <a:spAutoFit/>
          </a:bodyPr>
          <a:lstStyle/>
          <a:p>
            <a:pPr marL="863599" lvl="1" indent="-431800" algn="l">
              <a:lnSpc>
                <a:spcPts val="5599"/>
              </a:lnSpc>
              <a:buFont typeface="Arial"/>
              <a:buChar char="•"/>
            </a:pPr>
            <a:r>
              <a:rPr lang="en-US" sz="3999" dirty="0" err="1">
                <a:solidFill>
                  <a:srgbClr val="000000"/>
                </a:solidFill>
                <a:latin typeface="Rokkitt"/>
                <a:ea typeface="Rokkitt"/>
                <a:cs typeface="Rokkitt"/>
                <a:sym typeface="Rokkitt"/>
              </a:rPr>
              <a:t>Loại</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bỏ</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các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hàng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hoặc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cột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chứa</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giá</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trị</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thiếu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NaN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và</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bỏ</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cột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không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dùng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đến</a:t>
            </a:r>
            <a:endParaRPr lang="en-US" sz="3999" dirty="0">
              <a:solidFill>
                <a:srgbClr val="000000"/>
              </a:solidFill>
              <a:latin typeface="Rokkitt"/>
              <a:ea typeface="Rokkitt"/>
              <a:cs typeface="Rokkitt"/>
              <a:sym typeface="Rokkitt"/>
            </a:endParaRPr>
          </a:p>
          <a:p>
            <a:pPr marL="863599" lvl="1" indent="-431800" algn="l">
              <a:lnSpc>
                <a:spcPts val="5599"/>
              </a:lnSpc>
              <a:buFont typeface="Arial"/>
              <a:buChar char="•"/>
            </a:pPr>
            <a:r>
              <a:rPr lang="en-US" sz="3999" dirty="0" err="1">
                <a:solidFill>
                  <a:srgbClr val="000000"/>
                </a:solidFill>
                <a:latin typeface="Rokkitt"/>
                <a:ea typeface="Rokkitt"/>
                <a:cs typeface="Rokkitt"/>
                <a:sym typeface="Rokkitt"/>
              </a:rPr>
              <a:t>Chuyển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các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danh</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mục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thời</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tiết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thành</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số</a:t>
            </a:r>
            <a:endParaRPr lang="en-US" sz="3999" dirty="0">
              <a:solidFill>
                <a:srgbClr val="000000"/>
              </a:solidFill>
              <a:latin typeface="Rokkitt"/>
              <a:ea typeface="Rokkitt"/>
              <a:cs typeface="Rokkitt"/>
              <a:sym typeface="Rokkitt"/>
            </a:endParaRPr>
          </a:p>
          <a:p>
            <a:pPr marL="863599" lvl="1" indent="-431800" algn="l">
              <a:lnSpc>
                <a:spcPts val="5599"/>
              </a:lnSpc>
              <a:buFont typeface="Arial"/>
              <a:buChar char="•"/>
            </a:pPr>
            <a:r>
              <a:rPr lang="en-US" sz="3999" dirty="0">
                <a:solidFill>
                  <a:srgbClr val="000000"/>
                </a:solidFill>
                <a:latin typeface="Rokkitt"/>
                <a:ea typeface="Rokkitt"/>
                <a:cs typeface="Rokkitt"/>
                <a:sym typeface="Rokkitt"/>
              </a:rPr>
              <a:t>Chia </a:t>
            </a:r>
            <a:r>
              <a:rPr lang="en-US" sz="3999" dirty="0" err="1">
                <a:solidFill>
                  <a:srgbClr val="000000"/>
                </a:solidFill>
                <a:latin typeface="Rokkitt"/>
                <a:ea typeface="Rokkitt"/>
                <a:cs typeface="Rokkitt"/>
                <a:sym typeface="Rokkitt"/>
              </a:rPr>
              <a:t>tập</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dữ</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liệu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thành</a:t>
            </a:r>
            <a:r>
              <a:rPr lang="en-US" sz="3999" dirty="0">
                <a:solidFill>
                  <a:srgbClr val="000000"/>
                </a:solidFill>
                <a:latin typeface="Rokkitt"/>
                <a:ea typeface="Rokkitt"/>
                <a:cs typeface="Rokkitt"/>
                <a:sym typeface="Rokkitt"/>
              </a:rPr>
              <a:t> 3 </a:t>
            </a:r>
            <a:r>
              <a:rPr lang="en-US" sz="3999" dirty="0" err="1">
                <a:solidFill>
                  <a:srgbClr val="000000"/>
                </a:solidFill>
                <a:latin typeface="Rokkitt"/>
                <a:ea typeface="Rokkitt"/>
                <a:cs typeface="Rokkitt"/>
                <a:sym typeface="Rokkitt"/>
              </a:rPr>
              <a:t>phần</a:t>
            </a:r>
            <a:r>
              <a:rPr lang="en-US" sz="3999" dirty="0">
                <a:solidFill>
                  <a:srgbClr val="000000"/>
                </a:solidFill>
                <a:latin typeface="Rokkitt"/>
                <a:ea typeface="Rokkitt"/>
                <a:cs typeface="Rokkitt"/>
                <a:sym typeface="Rokkitt"/>
              </a:rPr>
              <a:t>: training (70%), validation (15%) </a:t>
            </a:r>
            <a:r>
              <a:rPr lang="en-US" sz="3999" dirty="0" err="1">
                <a:solidFill>
                  <a:srgbClr val="000000"/>
                </a:solidFill>
                <a:latin typeface="Rokkitt"/>
                <a:ea typeface="Rokkitt"/>
                <a:cs typeface="Rokkitt"/>
                <a:sym typeface="Rokkitt"/>
              </a:rPr>
              <a:t>và</a:t>
            </a:r>
            <a:r>
              <a:rPr lang="en-US" sz="3999" dirty="0">
                <a:solidFill>
                  <a:srgbClr val="000000"/>
                </a:solidFill>
                <a:latin typeface="Rokkitt"/>
                <a:ea typeface="Rokkitt"/>
                <a:cs typeface="Rokkitt"/>
                <a:sym typeface="Rokkitt"/>
              </a:rPr>
              <a:t> test (15%)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Các thuật toán</a:t>
              </a:r>
            </a:p>
          </p:txBody>
        </p:sp>
      </p:grpSp>
      <p:grpSp>
        <p:nvGrpSpPr>
          <p:cNvPr id="8" name="Group 8"/>
          <p:cNvGrpSpPr/>
          <p:nvPr/>
        </p:nvGrpSpPr>
        <p:grpSpPr>
          <a:xfrm>
            <a:off x="3320853" y="1172023"/>
            <a:ext cx="11646294" cy="7942954"/>
            <a:chOff x="0" y="0"/>
            <a:chExt cx="15528392" cy="10590605"/>
          </a:xfrm>
        </p:grpSpPr>
        <p:grpSp>
          <p:nvGrpSpPr>
            <p:cNvPr id="9" name="Group 9"/>
            <p:cNvGrpSpPr/>
            <p:nvPr/>
          </p:nvGrpSpPr>
          <p:grpSpPr>
            <a:xfrm>
              <a:off x="0" y="2727725"/>
              <a:ext cx="6039602" cy="5190283"/>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12" name="TextBox 12"/>
            <p:cNvSpPr txBox="1"/>
            <p:nvPr/>
          </p:nvSpPr>
          <p:spPr>
            <a:xfrm>
              <a:off x="26832" y="4282082"/>
              <a:ext cx="5985938"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nvGrpSpPr>
            <p:cNvPr id="13" name="Group 13"/>
            <p:cNvGrpSpPr/>
            <p:nvPr/>
          </p:nvGrpSpPr>
          <p:grpSpPr>
            <a:xfrm>
              <a:off x="4756788" y="0"/>
              <a:ext cx="6039602" cy="5190283"/>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5" name="TextBox 15"/>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16" name="TextBox 16"/>
            <p:cNvSpPr txBox="1"/>
            <p:nvPr/>
          </p:nvSpPr>
          <p:spPr>
            <a:xfrm>
              <a:off x="7031883" y="2063183"/>
              <a:ext cx="146462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nvGrpSpPr>
            <p:cNvPr id="17" name="Group 17"/>
            <p:cNvGrpSpPr/>
            <p:nvPr/>
          </p:nvGrpSpPr>
          <p:grpSpPr>
            <a:xfrm>
              <a:off x="9488791" y="2727725"/>
              <a:ext cx="6039602" cy="5190283"/>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9" name="TextBox 19"/>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20" name="TextBox 20"/>
            <p:cNvSpPr txBox="1"/>
            <p:nvPr/>
          </p:nvSpPr>
          <p:spPr>
            <a:xfrm>
              <a:off x="9955180" y="4290095"/>
              <a:ext cx="5106824"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nvGrpSpPr>
            <p:cNvPr id="21" name="Group 21"/>
            <p:cNvGrpSpPr/>
            <p:nvPr/>
          </p:nvGrpSpPr>
          <p:grpSpPr>
            <a:xfrm>
              <a:off x="4756788" y="5400322"/>
              <a:ext cx="6039602" cy="5190283"/>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23" name="TextBox 23"/>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24" name="TextBox 24"/>
            <p:cNvSpPr txBox="1"/>
            <p:nvPr/>
          </p:nvSpPr>
          <p:spPr>
            <a:xfrm>
              <a:off x="5210784" y="7467511"/>
              <a:ext cx="5106824"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grpSp>
        <p:nvGrpSpPr>
          <p:cNvPr id="8" name="Group 8"/>
          <p:cNvGrpSpPr/>
          <p:nvPr/>
        </p:nvGrpSpPr>
        <p:grpSpPr>
          <a:xfrm>
            <a:off x="7351170" y="2068603"/>
            <a:ext cx="9677132" cy="6149794"/>
            <a:chOff x="0" y="0"/>
            <a:chExt cx="12902843" cy="8199725"/>
          </a:xfrm>
        </p:grpSpPr>
        <p:grpSp>
          <p:nvGrpSpPr>
            <p:cNvPr id="9" name="Group 9"/>
            <p:cNvGrpSpPr/>
            <p:nvPr/>
          </p:nvGrpSpPr>
          <p:grpSpPr>
            <a:xfrm>
              <a:off x="0" y="0"/>
              <a:ext cx="12902843" cy="8199725"/>
              <a:chOff x="0" y="0"/>
              <a:chExt cx="2548710" cy="1619699"/>
            </a:xfrm>
          </p:grpSpPr>
          <p:sp>
            <p:nvSpPr>
              <p:cNvPr id="10" name="Freeform 10"/>
              <p:cNvSpPr/>
              <p:nvPr/>
            </p:nvSpPr>
            <p:spPr>
              <a:xfrm>
                <a:off x="0" y="0"/>
                <a:ext cx="2548710" cy="1619699"/>
              </a:xfrm>
              <a:custGeom>
                <a:avLst/>
                <a:gdLst/>
                <a:ahLst/>
                <a:cxnLst/>
                <a:rect l="l" t="t" r="r" b="b"/>
                <a:pathLst>
                  <a:path w="2548710" h="1619699">
                    <a:moveTo>
                      <a:pt x="80002" y="0"/>
                    </a:moveTo>
                    <a:lnTo>
                      <a:pt x="2468707" y="0"/>
                    </a:lnTo>
                    <a:cubicBezTo>
                      <a:pt x="2512892" y="0"/>
                      <a:pt x="2548710" y="35818"/>
                      <a:pt x="2548710" y="80002"/>
                    </a:cubicBezTo>
                    <a:lnTo>
                      <a:pt x="2548710" y="1539697"/>
                    </a:lnTo>
                    <a:cubicBezTo>
                      <a:pt x="2548710" y="1560914"/>
                      <a:pt x="2540281" y="1581263"/>
                      <a:pt x="2525278" y="1596267"/>
                    </a:cubicBezTo>
                    <a:cubicBezTo>
                      <a:pt x="2510274" y="1611270"/>
                      <a:pt x="2489925" y="1619699"/>
                      <a:pt x="2468707" y="1619699"/>
                    </a:cubicBezTo>
                    <a:lnTo>
                      <a:pt x="80002" y="1619699"/>
                    </a:lnTo>
                    <a:cubicBezTo>
                      <a:pt x="58784" y="1619699"/>
                      <a:pt x="38435" y="1611270"/>
                      <a:pt x="23432" y="1596267"/>
                    </a:cubicBezTo>
                    <a:cubicBezTo>
                      <a:pt x="8429" y="1581263"/>
                      <a:pt x="0" y="1560914"/>
                      <a:pt x="0" y="1539697"/>
                    </a:cubicBezTo>
                    <a:lnTo>
                      <a:pt x="0" y="80002"/>
                    </a:lnTo>
                    <a:cubicBezTo>
                      <a:pt x="0" y="58784"/>
                      <a:pt x="8429" y="38435"/>
                      <a:pt x="23432" y="23432"/>
                    </a:cubicBezTo>
                    <a:cubicBezTo>
                      <a:pt x="38435" y="8429"/>
                      <a:pt x="58784" y="0"/>
                      <a:pt x="80002"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548710" cy="1648274"/>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160119" y="271295"/>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132699" y="514377"/>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6" name="TextBox 16"/>
            <p:cNvSpPr txBox="1"/>
            <p:nvPr/>
          </p:nvSpPr>
          <p:spPr>
            <a:xfrm>
              <a:off x="230997" y="2042728"/>
              <a:ext cx="12440849" cy="55890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thuật toán Classification cho trường hợp đơn giản nhất: chỉ có hai class (lớp) (bài toán với chỉ hai class được gọi là binary classification) và cũng chỉ hoạt động được trong một trường hợp rất cụ thể.</a:t>
              </a:r>
            </a:p>
          </p:txBody>
        </p:sp>
      </p:grpSp>
      <p:grpSp>
        <p:nvGrpSpPr>
          <p:cNvPr id="17" name="Group 17"/>
          <p:cNvGrpSpPr/>
          <p:nvPr/>
        </p:nvGrpSpPr>
        <p:grpSpPr>
          <a:xfrm>
            <a:off x="1666846" y="2133259"/>
            <a:ext cx="4603717" cy="6818668"/>
            <a:chOff x="0" y="0"/>
            <a:chExt cx="6138290" cy="9091558"/>
          </a:xfrm>
        </p:grpSpPr>
        <p:sp>
          <p:nvSpPr>
            <p:cNvPr id="18" name="Freeform 18"/>
            <p:cNvSpPr/>
            <p:nvPr/>
          </p:nvSpPr>
          <p:spPr>
            <a:xfrm>
              <a:off x="0" y="0"/>
              <a:ext cx="6138290" cy="4296803"/>
            </a:xfrm>
            <a:custGeom>
              <a:avLst/>
              <a:gdLst/>
              <a:ahLst/>
              <a:cxnLst/>
              <a:rect l="l" t="t" r="r" b="b"/>
              <a:pathLst>
                <a:path w="6138290" h="4296803">
                  <a:moveTo>
                    <a:pt x="0" y="0"/>
                  </a:moveTo>
                  <a:lnTo>
                    <a:pt x="6138290" y="0"/>
                  </a:lnTo>
                  <a:lnTo>
                    <a:pt x="6138290" y="4296803"/>
                  </a:lnTo>
                  <a:lnTo>
                    <a:pt x="0" y="4296803"/>
                  </a:lnTo>
                  <a:lnTo>
                    <a:pt x="0" y="0"/>
                  </a:lnTo>
                  <a:close/>
                </a:path>
              </a:pathLst>
            </a:custGeom>
            <a:blipFill>
              <a:blip r:embed="rId3"/>
              <a:stretch>
                <a:fillRect/>
              </a:stretch>
            </a:blipFill>
          </p:spPr>
          <p:txBody>
            <a:bodyPr/>
            <a:lstStyle/>
            <a:p>
              <a:endParaRPr lang="en-US"/>
            </a:p>
          </p:txBody>
        </p:sp>
        <p:sp>
          <p:nvSpPr>
            <p:cNvPr id="19" name="Freeform 19"/>
            <p:cNvSpPr/>
            <p:nvPr/>
          </p:nvSpPr>
          <p:spPr>
            <a:xfrm>
              <a:off x="0" y="4794755"/>
              <a:ext cx="6138290" cy="4296803"/>
            </a:xfrm>
            <a:custGeom>
              <a:avLst/>
              <a:gdLst/>
              <a:ahLst/>
              <a:cxnLst/>
              <a:rect l="l" t="t" r="r" b="b"/>
              <a:pathLst>
                <a:path w="6138290" h="4296803">
                  <a:moveTo>
                    <a:pt x="0" y="0"/>
                  </a:moveTo>
                  <a:lnTo>
                    <a:pt x="6138290" y="0"/>
                  </a:lnTo>
                  <a:lnTo>
                    <a:pt x="6138290" y="4296803"/>
                  </a:lnTo>
                  <a:lnTo>
                    <a:pt x="0" y="4296803"/>
                  </a:lnTo>
                  <a:lnTo>
                    <a:pt x="0" y="0"/>
                  </a:lnTo>
                  <a:close/>
                </a:path>
              </a:pathLst>
            </a:custGeom>
            <a:blipFill>
              <a:blip r:embed="rId4"/>
              <a:stretch>
                <a:fillRect/>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175523" y="832446"/>
            <a:ext cx="7936953" cy="1193298"/>
            <a:chOff x="0" y="0"/>
            <a:chExt cx="10582605" cy="1591063"/>
          </a:xfrm>
        </p:grpSpPr>
        <p:grpSp>
          <p:nvGrpSpPr>
            <p:cNvPr id="4" name="Group 4"/>
            <p:cNvGrpSpPr/>
            <p:nvPr/>
          </p:nvGrpSpPr>
          <p:grpSpPr>
            <a:xfrm>
              <a:off x="0" y="0"/>
              <a:ext cx="10582605" cy="1591063"/>
              <a:chOff x="0" y="0"/>
              <a:chExt cx="1777740" cy="267278"/>
            </a:xfrm>
          </p:grpSpPr>
          <p:sp>
            <p:nvSpPr>
              <p:cNvPr id="5" name="Freeform 5"/>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2972580" y="243082"/>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grpSp>
      <p:grpSp>
        <p:nvGrpSpPr>
          <p:cNvPr id="8" name="Group 8"/>
          <p:cNvGrpSpPr/>
          <p:nvPr/>
        </p:nvGrpSpPr>
        <p:grpSpPr>
          <a:xfrm>
            <a:off x="-954788" y="31656"/>
            <a:ext cx="4656793" cy="1994088"/>
            <a:chOff x="0" y="0"/>
            <a:chExt cx="6209058" cy="2658784"/>
          </a:xfrm>
        </p:grpSpPr>
        <p:grpSp>
          <p:nvGrpSpPr>
            <p:cNvPr id="9" name="Group 9"/>
            <p:cNvGrpSpPr/>
            <p:nvPr/>
          </p:nvGrpSpPr>
          <p:grpSpPr>
            <a:xfrm>
              <a:off x="0" y="0"/>
              <a:ext cx="6209058" cy="2658784"/>
              <a:chOff x="0" y="0"/>
              <a:chExt cx="1043041" cy="446641"/>
            </a:xfrm>
          </p:grpSpPr>
          <p:sp>
            <p:nvSpPr>
              <p:cNvPr id="10" name="Freeform 10"/>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sp>
        <p:nvSpPr>
          <p:cNvPr id="13" name="AutoShape 13"/>
          <p:cNvSpPr/>
          <p:nvPr/>
        </p:nvSpPr>
        <p:spPr>
          <a:xfrm flipV="1">
            <a:off x="9144000" y="2025744"/>
            <a:ext cx="0" cy="6492240"/>
          </a:xfrm>
          <a:prstGeom prst="line">
            <a:avLst/>
          </a:prstGeom>
          <a:ln w="952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8694337" y="2691861"/>
            <a:ext cx="899327" cy="976630"/>
            <a:chOff x="0" y="0"/>
            <a:chExt cx="236860" cy="257219"/>
          </a:xfrm>
        </p:grpSpPr>
        <p:sp>
          <p:nvSpPr>
            <p:cNvPr id="15" name="Freeform 15"/>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6" name="TextBox 16"/>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1</a:t>
              </a:r>
            </a:p>
          </p:txBody>
        </p:sp>
      </p:grpSp>
      <p:grpSp>
        <p:nvGrpSpPr>
          <p:cNvPr id="17" name="Group 17"/>
          <p:cNvGrpSpPr/>
          <p:nvPr/>
        </p:nvGrpSpPr>
        <p:grpSpPr>
          <a:xfrm>
            <a:off x="8694337" y="6912071"/>
            <a:ext cx="899327" cy="976630"/>
            <a:chOff x="0" y="0"/>
            <a:chExt cx="236860" cy="257219"/>
          </a:xfrm>
        </p:grpSpPr>
        <p:sp>
          <p:nvSpPr>
            <p:cNvPr id="18" name="Freeform 18"/>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9" name="TextBox 19"/>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3</a:t>
              </a:r>
            </a:p>
          </p:txBody>
        </p:sp>
      </p:grpSp>
      <p:grpSp>
        <p:nvGrpSpPr>
          <p:cNvPr id="20" name="Group 20"/>
          <p:cNvGrpSpPr/>
          <p:nvPr/>
        </p:nvGrpSpPr>
        <p:grpSpPr>
          <a:xfrm>
            <a:off x="8694337" y="4801966"/>
            <a:ext cx="899327" cy="976630"/>
            <a:chOff x="0" y="0"/>
            <a:chExt cx="236860" cy="257219"/>
          </a:xfrm>
        </p:grpSpPr>
        <p:sp>
          <p:nvSpPr>
            <p:cNvPr id="21" name="Freeform 21"/>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22" name="TextBox 22"/>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2</a:t>
              </a:r>
            </a:p>
          </p:txBody>
        </p:sp>
      </p:grpSp>
      <p:grpSp>
        <p:nvGrpSpPr>
          <p:cNvPr id="23" name="Group 23"/>
          <p:cNvGrpSpPr/>
          <p:nvPr/>
        </p:nvGrpSpPr>
        <p:grpSpPr>
          <a:xfrm>
            <a:off x="321711" y="2624549"/>
            <a:ext cx="7910631" cy="1111254"/>
            <a:chOff x="0" y="0"/>
            <a:chExt cx="10547508" cy="1481672"/>
          </a:xfrm>
        </p:grpSpPr>
        <p:grpSp>
          <p:nvGrpSpPr>
            <p:cNvPr id="24" name="Group 24"/>
            <p:cNvGrpSpPr/>
            <p:nvPr/>
          </p:nvGrpSpPr>
          <p:grpSpPr>
            <a:xfrm>
              <a:off x="0" y="0"/>
              <a:ext cx="10547508" cy="1481672"/>
              <a:chOff x="0" y="0"/>
              <a:chExt cx="2083458" cy="292676"/>
            </a:xfrm>
          </p:grpSpPr>
          <p:sp>
            <p:nvSpPr>
              <p:cNvPr id="25" name="Freeform 25"/>
              <p:cNvSpPr/>
              <p:nvPr/>
            </p:nvSpPr>
            <p:spPr>
              <a:xfrm>
                <a:off x="0" y="0"/>
                <a:ext cx="2083458" cy="292676"/>
              </a:xfrm>
              <a:custGeom>
                <a:avLst/>
                <a:gdLst/>
                <a:ahLst/>
                <a:cxnLst/>
                <a:rect l="l" t="t" r="r" b="b"/>
                <a:pathLst>
                  <a:path w="2083458" h="292676">
                    <a:moveTo>
                      <a:pt x="44040" y="0"/>
                    </a:moveTo>
                    <a:lnTo>
                      <a:pt x="2039418" y="0"/>
                    </a:lnTo>
                    <a:cubicBezTo>
                      <a:pt x="2051098" y="0"/>
                      <a:pt x="2062300" y="4640"/>
                      <a:pt x="2070559" y="12899"/>
                    </a:cubicBezTo>
                    <a:cubicBezTo>
                      <a:pt x="2078818" y="21158"/>
                      <a:pt x="2083458" y="32360"/>
                      <a:pt x="2083458" y="44040"/>
                    </a:cubicBezTo>
                    <a:lnTo>
                      <a:pt x="2083458" y="248636"/>
                    </a:lnTo>
                    <a:cubicBezTo>
                      <a:pt x="2083458" y="272958"/>
                      <a:pt x="2063741" y="292676"/>
                      <a:pt x="2039418" y="292676"/>
                    </a:cubicBezTo>
                    <a:lnTo>
                      <a:pt x="44040" y="292676"/>
                    </a:lnTo>
                    <a:cubicBezTo>
                      <a:pt x="19718" y="292676"/>
                      <a:pt x="0" y="272958"/>
                      <a:pt x="0" y="248636"/>
                    </a:cubicBezTo>
                    <a:lnTo>
                      <a:pt x="0" y="44040"/>
                    </a:lnTo>
                    <a:cubicBezTo>
                      <a:pt x="0" y="19718"/>
                      <a:pt x="19718" y="0"/>
                      <a:pt x="44040" y="0"/>
                    </a:cubicBezTo>
                    <a:close/>
                  </a:path>
                </a:pathLst>
              </a:custGeom>
              <a:solidFill>
                <a:srgbClr val="FFFFFF"/>
              </a:solidFill>
              <a:ln w="38100" cap="rnd">
                <a:solidFill>
                  <a:srgbClr val="000000"/>
                </a:solidFill>
                <a:prstDash val="solid"/>
                <a:round/>
              </a:ln>
            </p:spPr>
            <p:txBody>
              <a:bodyPr/>
              <a:lstStyle/>
              <a:p>
                <a:endParaRPr lang="en-US"/>
              </a:p>
            </p:txBody>
          </p:sp>
          <p:sp>
            <p:nvSpPr>
              <p:cNvPr id="26" name="TextBox 26"/>
              <p:cNvSpPr txBox="1"/>
              <p:nvPr/>
            </p:nvSpPr>
            <p:spPr>
              <a:xfrm>
                <a:off x="0" y="-28575"/>
                <a:ext cx="2083458" cy="321251"/>
              </a:xfrm>
              <a:prstGeom prst="rect">
                <a:avLst/>
              </a:prstGeom>
            </p:spPr>
            <p:txBody>
              <a:bodyPr lIns="50800" tIns="50800" rIns="50800" bIns="50800" rtlCol="0" anchor="ctr"/>
              <a:lstStyle/>
              <a:p>
                <a:pPr algn="ctr">
                  <a:lnSpc>
                    <a:spcPts val="2534"/>
                  </a:lnSpc>
                </a:pPr>
                <a:endParaRPr/>
              </a:p>
            </p:txBody>
          </p:sp>
        </p:grpSp>
        <p:sp>
          <p:nvSpPr>
            <p:cNvPr id="27" name="TextBox 27"/>
            <p:cNvSpPr txBox="1"/>
            <p:nvPr/>
          </p:nvSpPr>
          <p:spPr>
            <a:xfrm>
              <a:off x="16933" y="4236"/>
              <a:ext cx="10513642" cy="13970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Chọn ngẫu nhiên một vector hệ số </a:t>
              </a:r>
              <a:r>
                <a:rPr lang="en-US" sz="3000" b="1">
                  <a:solidFill>
                    <a:srgbClr val="000000"/>
                  </a:solidFill>
                  <a:latin typeface="Rokkitt Bold"/>
                  <a:ea typeface="Rokkitt Bold"/>
                  <a:cs typeface="Rokkitt Bold"/>
                  <a:sym typeface="Rokkitt Bold"/>
                </a:rPr>
                <a:t>w</a:t>
              </a:r>
              <a:r>
                <a:rPr lang="en-US" sz="3000">
                  <a:solidFill>
                    <a:srgbClr val="000000"/>
                  </a:solidFill>
                  <a:latin typeface="Rokkitt"/>
                  <a:ea typeface="Rokkitt"/>
                  <a:cs typeface="Rokkitt"/>
                  <a:sym typeface="Rokkitt"/>
                </a:rPr>
                <a:t> và bias(</a:t>
              </a:r>
              <a:r>
                <a:rPr lang="en-US" sz="3000" b="1">
                  <a:solidFill>
                    <a:srgbClr val="000000"/>
                  </a:solidFill>
                  <a:latin typeface="Rokkitt Bold"/>
                  <a:ea typeface="Rokkitt Bold"/>
                  <a:cs typeface="Rokkitt Bold"/>
                  <a:sym typeface="Rokkitt Bold"/>
                </a:rPr>
                <a:t>b</a:t>
              </a:r>
              <a:r>
                <a:rPr lang="en-US" sz="3000">
                  <a:solidFill>
                    <a:srgbClr val="000000"/>
                  </a:solidFill>
                  <a:latin typeface="Rokkitt"/>
                  <a:ea typeface="Rokkitt"/>
                  <a:cs typeface="Rokkitt"/>
                  <a:sym typeface="Rokkitt"/>
                </a:rPr>
                <a:t>)  (thường bằng 0 hoặc giá trị nhỏ ngẫu nhiên)</a:t>
              </a:r>
            </a:p>
          </p:txBody>
        </p:sp>
      </p:grpSp>
      <p:sp>
        <p:nvSpPr>
          <p:cNvPr id="28" name="AutoShape 28"/>
          <p:cNvSpPr/>
          <p:nvPr/>
        </p:nvSpPr>
        <p:spPr>
          <a:xfrm>
            <a:off x="8232342" y="3180176"/>
            <a:ext cx="461994"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29" name="Group 29"/>
          <p:cNvGrpSpPr/>
          <p:nvPr/>
        </p:nvGrpSpPr>
        <p:grpSpPr>
          <a:xfrm>
            <a:off x="10060388" y="2151066"/>
            <a:ext cx="7340763" cy="6278430"/>
            <a:chOff x="0" y="0"/>
            <a:chExt cx="9787684" cy="8371240"/>
          </a:xfrm>
        </p:grpSpPr>
        <p:grpSp>
          <p:nvGrpSpPr>
            <p:cNvPr id="30" name="Group 30"/>
            <p:cNvGrpSpPr/>
            <p:nvPr/>
          </p:nvGrpSpPr>
          <p:grpSpPr>
            <a:xfrm>
              <a:off x="0" y="0"/>
              <a:ext cx="9787684" cy="8371240"/>
              <a:chOff x="0" y="0"/>
              <a:chExt cx="1933370" cy="1653578"/>
            </a:xfrm>
          </p:grpSpPr>
          <p:sp>
            <p:nvSpPr>
              <p:cNvPr id="31" name="Freeform 31"/>
              <p:cNvSpPr/>
              <p:nvPr/>
            </p:nvSpPr>
            <p:spPr>
              <a:xfrm>
                <a:off x="0" y="0"/>
                <a:ext cx="1933370" cy="1653578"/>
              </a:xfrm>
              <a:custGeom>
                <a:avLst/>
                <a:gdLst/>
                <a:ahLst/>
                <a:cxnLst/>
                <a:rect l="l" t="t" r="r" b="b"/>
                <a:pathLst>
                  <a:path w="1933370" h="1653578">
                    <a:moveTo>
                      <a:pt x="42186" y="0"/>
                    </a:moveTo>
                    <a:lnTo>
                      <a:pt x="1891184" y="0"/>
                    </a:lnTo>
                    <a:cubicBezTo>
                      <a:pt x="1914483" y="0"/>
                      <a:pt x="1933370" y="18887"/>
                      <a:pt x="1933370" y="42186"/>
                    </a:cubicBezTo>
                    <a:lnTo>
                      <a:pt x="1933370" y="1611392"/>
                    </a:lnTo>
                    <a:cubicBezTo>
                      <a:pt x="1933370" y="1622581"/>
                      <a:pt x="1928925" y="1633311"/>
                      <a:pt x="1921014" y="1641222"/>
                    </a:cubicBezTo>
                    <a:cubicBezTo>
                      <a:pt x="1913102" y="1649134"/>
                      <a:pt x="1902372" y="1653578"/>
                      <a:pt x="1891184" y="1653578"/>
                    </a:cubicBezTo>
                    <a:lnTo>
                      <a:pt x="42186" y="1653578"/>
                    </a:lnTo>
                    <a:cubicBezTo>
                      <a:pt x="18887" y="1653578"/>
                      <a:pt x="0" y="1634691"/>
                      <a:pt x="0" y="1611392"/>
                    </a:cubicBezTo>
                    <a:lnTo>
                      <a:pt x="0" y="42186"/>
                    </a:lnTo>
                    <a:cubicBezTo>
                      <a:pt x="0" y="18887"/>
                      <a:pt x="18887" y="0"/>
                      <a:pt x="42186" y="0"/>
                    </a:cubicBezTo>
                    <a:close/>
                  </a:path>
                </a:pathLst>
              </a:custGeom>
              <a:solidFill>
                <a:srgbClr val="FFFFFF"/>
              </a:solidFill>
              <a:ln w="38100" cap="rnd">
                <a:solidFill>
                  <a:srgbClr val="000000"/>
                </a:solidFill>
                <a:prstDash val="solid"/>
                <a:round/>
              </a:ln>
            </p:spPr>
            <p:txBody>
              <a:bodyPr/>
              <a:lstStyle/>
              <a:p>
                <a:endParaRPr lang="en-US"/>
              </a:p>
            </p:txBody>
          </p:sp>
          <p:sp>
            <p:nvSpPr>
              <p:cNvPr id="32" name="TextBox 32"/>
              <p:cNvSpPr txBox="1"/>
              <p:nvPr/>
            </p:nvSpPr>
            <p:spPr>
              <a:xfrm>
                <a:off x="0" y="-28575"/>
                <a:ext cx="1933370" cy="1682153"/>
              </a:xfrm>
              <a:prstGeom prst="rect">
                <a:avLst/>
              </a:prstGeom>
            </p:spPr>
            <p:txBody>
              <a:bodyPr lIns="50800" tIns="50800" rIns="50800" bIns="50800" rtlCol="0" anchor="ctr"/>
              <a:lstStyle/>
              <a:p>
                <a:pPr algn="ctr">
                  <a:lnSpc>
                    <a:spcPts val="2534"/>
                  </a:lnSpc>
                </a:pPr>
                <a:endParaRPr/>
              </a:p>
            </p:txBody>
          </p:sp>
        </p:grpSp>
        <p:sp>
          <p:nvSpPr>
            <p:cNvPr id="33" name="Freeform 33"/>
            <p:cNvSpPr/>
            <p:nvPr/>
          </p:nvSpPr>
          <p:spPr>
            <a:xfrm>
              <a:off x="1271473" y="1856320"/>
              <a:ext cx="7244737" cy="949310"/>
            </a:xfrm>
            <a:custGeom>
              <a:avLst/>
              <a:gdLst/>
              <a:ahLst/>
              <a:cxnLst/>
              <a:rect l="l" t="t" r="r" b="b"/>
              <a:pathLst>
                <a:path w="7244737" h="949310">
                  <a:moveTo>
                    <a:pt x="0" y="0"/>
                  </a:moveTo>
                  <a:lnTo>
                    <a:pt x="7244738" y="0"/>
                  </a:lnTo>
                  <a:lnTo>
                    <a:pt x="7244738" y="949310"/>
                  </a:lnTo>
                  <a:lnTo>
                    <a:pt x="0" y="949310"/>
                  </a:lnTo>
                  <a:lnTo>
                    <a:pt x="0" y="0"/>
                  </a:lnTo>
                  <a:close/>
                </a:path>
              </a:pathLst>
            </a:custGeom>
            <a:blipFill>
              <a:blip r:embed="rId3"/>
              <a:stretch>
                <a:fillRect/>
              </a:stretch>
            </a:blipFill>
          </p:spPr>
          <p:txBody>
            <a:bodyPr/>
            <a:lstStyle/>
            <a:p>
              <a:endParaRPr lang="en-US"/>
            </a:p>
          </p:txBody>
        </p:sp>
        <p:sp>
          <p:nvSpPr>
            <p:cNvPr id="34" name="Freeform 34"/>
            <p:cNvSpPr/>
            <p:nvPr/>
          </p:nvSpPr>
          <p:spPr>
            <a:xfrm>
              <a:off x="427345" y="6133030"/>
              <a:ext cx="8932995" cy="1502008"/>
            </a:xfrm>
            <a:custGeom>
              <a:avLst/>
              <a:gdLst/>
              <a:ahLst/>
              <a:cxnLst/>
              <a:rect l="l" t="t" r="r" b="b"/>
              <a:pathLst>
                <a:path w="8932995" h="1502008">
                  <a:moveTo>
                    <a:pt x="0" y="0"/>
                  </a:moveTo>
                  <a:lnTo>
                    <a:pt x="8932995" y="0"/>
                  </a:lnTo>
                  <a:lnTo>
                    <a:pt x="8932995" y="1502008"/>
                  </a:lnTo>
                  <a:lnTo>
                    <a:pt x="0" y="1502008"/>
                  </a:lnTo>
                  <a:lnTo>
                    <a:pt x="0" y="0"/>
                  </a:lnTo>
                  <a:close/>
                </a:path>
              </a:pathLst>
            </a:custGeom>
            <a:blipFill>
              <a:blip r:embed="rId4"/>
              <a:stretch>
                <a:fillRect/>
              </a:stretch>
            </a:blipFill>
          </p:spPr>
          <p:txBody>
            <a:bodyPr/>
            <a:lstStyle/>
            <a:p>
              <a:endParaRPr lang="en-US"/>
            </a:p>
          </p:txBody>
        </p:sp>
        <p:sp>
          <p:nvSpPr>
            <p:cNvPr id="35" name="TextBox 35"/>
            <p:cNvSpPr txBox="1"/>
            <p:nvPr/>
          </p:nvSpPr>
          <p:spPr>
            <a:xfrm>
              <a:off x="117328" y="161343"/>
              <a:ext cx="9553029" cy="139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Chọn một cặp x(dữ liệu vào) và y(nhãn tương ứng), từ đó tính y dự đoán</a:t>
              </a:r>
            </a:p>
          </p:txBody>
        </p:sp>
        <p:sp>
          <p:nvSpPr>
            <p:cNvPr id="36" name="TextBox 36"/>
            <p:cNvSpPr txBox="1"/>
            <p:nvPr/>
          </p:nvSpPr>
          <p:spPr>
            <a:xfrm>
              <a:off x="234655" y="3021530"/>
              <a:ext cx="9553029" cy="28194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Nếu y dự đoán bằng y nhãn thì đến bước tiếp</a:t>
              </a:r>
            </a:p>
            <a:p>
              <a:pPr marL="647700" lvl="1" indent="-323850" algn="l">
                <a:lnSpc>
                  <a:spcPts val="4200"/>
                </a:lnSpc>
                <a:buFont typeface="Arial"/>
                <a:buChar char="•"/>
              </a:pPr>
              <a:r>
                <a:rPr lang="en-US" sz="3000">
                  <a:solidFill>
                    <a:srgbClr val="000000"/>
                  </a:solidFill>
                  <a:latin typeface="Rokkitt"/>
                  <a:ea typeface="Rokkitt"/>
                  <a:cs typeface="Rokkitt"/>
                  <a:sym typeface="Rokkitt"/>
                </a:rPr>
                <a:t>Nếu y dự đoán khác y nhãn thì cập nhật </a:t>
              </a:r>
              <a:r>
                <a:rPr lang="en-US" sz="3000" b="1">
                  <a:solidFill>
                    <a:srgbClr val="000000"/>
                  </a:solidFill>
                  <a:latin typeface="Rokkitt Bold"/>
                  <a:ea typeface="Rokkitt Bold"/>
                  <a:cs typeface="Rokkitt Bold"/>
                  <a:sym typeface="Rokkitt Bold"/>
                </a:rPr>
                <a:t>w</a:t>
              </a:r>
              <a:r>
                <a:rPr lang="en-US" sz="3000">
                  <a:solidFill>
                    <a:srgbClr val="000000"/>
                  </a:solidFill>
                  <a:latin typeface="Rokkitt"/>
                  <a:ea typeface="Rokkitt"/>
                  <a:cs typeface="Rokkitt"/>
                  <a:sym typeface="Rokkitt"/>
                </a:rPr>
                <a:t> và </a:t>
              </a:r>
              <a:r>
                <a:rPr lang="en-US" sz="3000" b="1">
                  <a:solidFill>
                    <a:srgbClr val="000000"/>
                  </a:solidFill>
                  <a:latin typeface="Rokkitt Bold"/>
                  <a:ea typeface="Rokkitt Bold"/>
                  <a:cs typeface="Rokkitt Bold"/>
                  <a:sym typeface="Rokkitt Bold"/>
                </a:rPr>
                <a:t>b</a:t>
              </a:r>
            </a:p>
          </p:txBody>
        </p:sp>
      </p:grpSp>
      <p:sp>
        <p:nvSpPr>
          <p:cNvPr id="37" name="AutoShape 37"/>
          <p:cNvSpPr/>
          <p:nvPr/>
        </p:nvSpPr>
        <p:spPr>
          <a:xfrm>
            <a:off x="9593663" y="5290281"/>
            <a:ext cx="466725"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8" name="Group 38"/>
          <p:cNvGrpSpPr/>
          <p:nvPr/>
        </p:nvGrpSpPr>
        <p:grpSpPr>
          <a:xfrm>
            <a:off x="326442" y="6265431"/>
            <a:ext cx="7905901" cy="2269910"/>
            <a:chOff x="0" y="0"/>
            <a:chExt cx="10541201" cy="3026547"/>
          </a:xfrm>
        </p:grpSpPr>
        <p:grpSp>
          <p:nvGrpSpPr>
            <p:cNvPr id="39" name="Group 39"/>
            <p:cNvGrpSpPr/>
            <p:nvPr/>
          </p:nvGrpSpPr>
          <p:grpSpPr>
            <a:xfrm>
              <a:off x="0" y="0"/>
              <a:ext cx="10541201" cy="3026547"/>
              <a:chOff x="0" y="0"/>
              <a:chExt cx="2082213" cy="597836"/>
            </a:xfrm>
          </p:grpSpPr>
          <p:sp>
            <p:nvSpPr>
              <p:cNvPr id="40" name="Freeform 40"/>
              <p:cNvSpPr/>
              <p:nvPr/>
            </p:nvSpPr>
            <p:spPr>
              <a:xfrm>
                <a:off x="0" y="0"/>
                <a:ext cx="2082213" cy="597836"/>
              </a:xfrm>
              <a:custGeom>
                <a:avLst/>
                <a:gdLst/>
                <a:ahLst/>
                <a:cxnLst/>
                <a:rect l="l" t="t" r="r" b="b"/>
                <a:pathLst>
                  <a:path w="2082213" h="597836">
                    <a:moveTo>
                      <a:pt x="39170" y="0"/>
                    </a:moveTo>
                    <a:lnTo>
                      <a:pt x="2043042" y="0"/>
                    </a:lnTo>
                    <a:cubicBezTo>
                      <a:pt x="2064676" y="0"/>
                      <a:pt x="2082213" y="17537"/>
                      <a:pt x="2082213" y="39170"/>
                    </a:cubicBezTo>
                    <a:lnTo>
                      <a:pt x="2082213" y="558666"/>
                    </a:lnTo>
                    <a:cubicBezTo>
                      <a:pt x="2082213" y="569055"/>
                      <a:pt x="2078086" y="579018"/>
                      <a:pt x="2070740" y="586364"/>
                    </a:cubicBezTo>
                    <a:cubicBezTo>
                      <a:pt x="2063394" y="593709"/>
                      <a:pt x="2053431" y="597836"/>
                      <a:pt x="2043042" y="597836"/>
                    </a:cubicBezTo>
                    <a:lnTo>
                      <a:pt x="39170" y="597836"/>
                    </a:lnTo>
                    <a:cubicBezTo>
                      <a:pt x="17537" y="597836"/>
                      <a:pt x="0" y="580299"/>
                      <a:pt x="0" y="558666"/>
                    </a:cubicBezTo>
                    <a:lnTo>
                      <a:pt x="0" y="39170"/>
                    </a:lnTo>
                    <a:cubicBezTo>
                      <a:pt x="0" y="17537"/>
                      <a:pt x="17537" y="0"/>
                      <a:pt x="39170" y="0"/>
                    </a:cubicBezTo>
                    <a:close/>
                  </a:path>
                </a:pathLst>
              </a:custGeom>
              <a:solidFill>
                <a:srgbClr val="FFFFFF"/>
              </a:solidFill>
              <a:ln w="38100" cap="rnd">
                <a:solidFill>
                  <a:srgbClr val="000000"/>
                </a:solidFill>
                <a:prstDash val="solid"/>
                <a:round/>
              </a:ln>
            </p:spPr>
            <p:txBody>
              <a:bodyPr/>
              <a:lstStyle/>
              <a:p>
                <a:endParaRPr lang="en-US"/>
              </a:p>
            </p:txBody>
          </p:sp>
          <p:sp>
            <p:nvSpPr>
              <p:cNvPr id="41" name="TextBox 41"/>
              <p:cNvSpPr txBox="1"/>
              <p:nvPr/>
            </p:nvSpPr>
            <p:spPr>
              <a:xfrm>
                <a:off x="0" y="-28575"/>
                <a:ext cx="2082213" cy="626411"/>
              </a:xfrm>
              <a:prstGeom prst="rect">
                <a:avLst/>
              </a:prstGeom>
            </p:spPr>
            <p:txBody>
              <a:bodyPr lIns="50800" tIns="50800" rIns="50800" bIns="50800" rtlCol="0" anchor="ctr"/>
              <a:lstStyle/>
              <a:p>
                <a:pPr algn="ctr">
                  <a:lnSpc>
                    <a:spcPts val="2534"/>
                  </a:lnSpc>
                </a:pPr>
                <a:endParaRPr/>
              </a:p>
            </p:txBody>
          </p:sp>
        </p:grpSp>
        <p:sp>
          <p:nvSpPr>
            <p:cNvPr id="42" name="TextBox 42"/>
            <p:cNvSpPr txBox="1"/>
            <p:nvPr/>
          </p:nvSpPr>
          <p:spPr>
            <a:xfrm>
              <a:off x="216721" y="421073"/>
              <a:ext cx="10107759" cy="21082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Kiểm tra xem có bao nhiêu điểm bị phân lớp lỗi. Nếu không còn điểm nào, dừng thuật toán. Nếu còn, quay lại bước 2.</a:t>
              </a:r>
            </a:p>
          </p:txBody>
        </p:sp>
      </p:grpSp>
      <p:sp>
        <p:nvSpPr>
          <p:cNvPr id="43" name="AutoShape 43"/>
          <p:cNvSpPr/>
          <p:nvPr/>
        </p:nvSpPr>
        <p:spPr>
          <a:xfrm flipV="1">
            <a:off x="8232342" y="7400385"/>
            <a:ext cx="461994"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1286</Words>
  <Application>Microsoft Office PowerPoint</Application>
  <PresentationFormat>Custom</PresentationFormat>
  <Paragraphs>149</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Paytone One</vt:lpstr>
      <vt:lpstr>Arial</vt:lpstr>
      <vt:lpstr>Rokkitt</vt:lpstr>
      <vt:lpstr>Calibri</vt:lpstr>
      <vt:lpstr>DejaVu Serif Bold</vt:lpstr>
      <vt:lpstr>Rokkitt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TRAN DANG HIEU</cp:lastModifiedBy>
  <cp:revision>5</cp:revision>
  <dcterms:created xsi:type="dcterms:W3CDTF">2006-08-16T00:00:00Z</dcterms:created>
  <dcterms:modified xsi:type="dcterms:W3CDTF">2024-10-18T15:52:21Z</dcterms:modified>
  <dc:identifier>DAGSbdyrSZo</dc:identifier>
</cp:coreProperties>
</file>